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81" r:id="rId3"/>
    <p:sldId id="275" r:id="rId4"/>
    <p:sldId id="269" r:id="rId5"/>
    <p:sldId id="284" r:id="rId6"/>
    <p:sldId id="302" r:id="rId7"/>
    <p:sldId id="303" r:id="rId8"/>
    <p:sldId id="320" r:id="rId9"/>
    <p:sldId id="276" r:id="rId10"/>
    <p:sldId id="304" r:id="rId11"/>
    <p:sldId id="308" r:id="rId12"/>
    <p:sldId id="309" r:id="rId13"/>
    <p:sldId id="305" r:id="rId14"/>
    <p:sldId id="306" r:id="rId15"/>
    <p:sldId id="307" r:id="rId16"/>
    <p:sldId id="311" r:id="rId17"/>
    <p:sldId id="310" r:id="rId18"/>
    <p:sldId id="274" r:id="rId19"/>
    <p:sldId id="313" r:id="rId20"/>
    <p:sldId id="312" r:id="rId21"/>
    <p:sldId id="321" r:id="rId22"/>
    <p:sldId id="322" r:id="rId23"/>
    <p:sldId id="314" r:id="rId24"/>
    <p:sldId id="315" r:id="rId25"/>
    <p:sldId id="328" r:id="rId26"/>
    <p:sldId id="327" r:id="rId27"/>
    <p:sldId id="316" r:id="rId28"/>
    <p:sldId id="317" r:id="rId29"/>
    <p:sldId id="323" r:id="rId30"/>
    <p:sldId id="277" r:id="rId31"/>
    <p:sldId id="318" r:id="rId32"/>
    <p:sldId id="319" r:id="rId33"/>
    <p:sldId id="333" r:id="rId34"/>
    <p:sldId id="266" r:id="rId35"/>
    <p:sldId id="324" r:id="rId36"/>
    <p:sldId id="331" r:id="rId37"/>
    <p:sldId id="332" r:id="rId38"/>
    <p:sldId id="264" r:id="rId39"/>
    <p:sldId id="325" r:id="rId40"/>
    <p:sldId id="326" r:id="rId41"/>
    <p:sldId id="334" r:id="rId42"/>
    <p:sldId id="329" r:id="rId43"/>
    <p:sldId id="362" r:id="rId44"/>
    <p:sldId id="363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35" r:id="rId71"/>
    <p:sldId id="361" r:id="rId72"/>
    <p:sldId id="263" r:id="rId73"/>
    <p:sldId id="257" r:id="rId74"/>
    <p:sldId id="258" r:id="rId75"/>
    <p:sldId id="301" r:id="rId76"/>
    <p:sldId id="260" r:id="rId77"/>
    <p:sldId id="259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9"/>
    <p:restoredTop sz="62127" autoAdjust="0"/>
  </p:normalViewPr>
  <p:slideViewPr>
    <p:cSldViewPr snapToGrid="0" snapToObjects="1">
      <p:cViewPr varScale="1">
        <p:scale>
          <a:sx n="77" d="100"/>
          <a:sy n="77" d="100"/>
        </p:scale>
        <p:origin x="80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95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B6739-371B-0247-95C5-6FBF7B54EA7D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4EE87-A620-F64C-94DC-9D9EBEB0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everyone</a:t>
            </a:r>
          </a:p>
          <a:p>
            <a:endParaRPr lang="en-US" dirty="0" smtClean="0"/>
          </a:p>
          <a:p>
            <a:r>
              <a:rPr lang="en-US" dirty="0" smtClean="0"/>
              <a:t>Introduce yourself as Tech Lead for Landmark’s new Quest Central product</a:t>
            </a:r>
          </a:p>
          <a:p>
            <a:r>
              <a:rPr lang="en-US" dirty="0" smtClean="0"/>
              <a:t>Describe Quest Central in general terms – challenging</a:t>
            </a:r>
          </a:p>
          <a:p>
            <a:endParaRPr lang="en-US" dirty="0" smtClean="0"/>
          </a:p>
          <a:p>
            <a:r>
              <a:rPr lang="en-US" dirty="0" smtClean="0"/>
              <a:t>10 things are MY</a:t>
            </a:r>
            <a:r>
              <a:rPr lang="en-US" baseline="0" dirty="0" smtClean="0"/>
              <a:t> opinion</a:t>
            </a:r>
          </a:p>
          <a:p>
            <a:r>
              <a:rPr lang="en-US" baseline="0" dirty="0" smtClean="0"/>
              <a:t>Some technical, some soft skills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Feel free to ask questions, give YOUR opinion or heckle – this is a conversation.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Focused on the system</a:t>
            </a:r>
          </a:p>
          <a:p>
            <a:r>
              <a:rPr lang="en-US" dirty="0" smtClean="0"/>
              <a:t>No UX hints</a:t>
            </a:r>
          </a:p>
          <a:p>
            <a:r>
              <a:rPr lang="en-US" dirty="0" smtClean="0"/>
              <a:t>“Roles” aren’t human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Focuses</a:t>
            </a:r>
            <a:r>
              <a:rPr lang="en-US" baseline="0" dirty="0" smtClean="0"/>
              <a:t> on Haley’s workflow</a:t>
            </a:r>
          </a:p>
          <a:p>
            <a:r>
              <a:rPr lang="en-US" baseline="0" dirty="0" smtClean="0"/>
              <a:t>	- informs 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Describes requirements in human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Hints at UI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 “That’s not Haley!”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RandomUser.me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No-one</a:t>
            </a:r>
            <a:r>
              <a:rPr lang="en-US" baseline="0" dirty="0" smtClean="0"/>
              <a:t> wants </a:t>
            </a:r>
            <a:r>
              <a:rPr lang="en-US" baseline="0" dirty="0" err="1" smtClean="0"/>
              <a:t>winforms</a:t>
            </a:r>
            <a:r>
              <a:rPr lang="en-US" baseline="0" dirty="0" smtClean="0"/>
              <a:t> style UI – bootstrap,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UX is the differentiator – needs to be aligned with user’s workflow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War cry!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Prototypes</a:t>
            </a:r>
            <a:r>
              <a:rPr lang="en-US" baseline="0" dirty="0" smtClean="0"/>
              <a:t> / Wireframes / Sketches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are cheap</a:t>
            </a:r>
          </a:p>
          <a:p>
            <a:r>
              <a:rPr lang="en-US" baseline="0" dirty="0" smtClean="0"/>
              <a:t>	- fast to develop</a:t>
            </a:r>
          </a:p>
          <a:p>
            <a:r>
              <a:rPr lang="en-US" baseline="0" dirty="0" smtClean="0"/>
              <a:t>	- clear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use a real UX consultant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’… </a:t>
            </a:r>
          </a:p>
          <a:p>
            <a:r>
              <a:rPr lang="en-US" baseline="0" dirty="0" smtClean="0"/>
              <a:t>	- fun to work with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Cut to heart of user’s workflow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need / WANT </a:t>
            </a:r>
            <a:r>
              <a:rPr lang="en-US" baseline="0" dirty="0" err="1" smtClean="0"/>
              <a:t>photoshops</a:t>
            </a:r>
            <a:r>
              <a:rPr lang="en-US" baseline="0" dirty="0" smtClean="0"/>
              <a:t> of every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(design agencies DO want them however)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Learn the tools</a:t>
            </a:r>
          </a:p>
          <a:p>
            <a:r>
              <a:rPr lang="en-US" baseline="0" dirty="0" smtClean="0"/>
              <a:t>	- you and BA are cheaper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CHANGE HAPPENS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Communicates understanding of requirements</a:t>
            </a:r>
          </a:p>
          <a:p>
            <a:r>
              <a:rPr lang="en-US" baseline="0" dirty="0" smtClean="0"/>
              <a:t>	- supports the acceptance criteria</a:t>
            </a:r>
          </a:p>
          <a:p>
            <a:r>
              <a:rPr lang="en-US" baseline="0" dirty="0" smtClean="0"/>
              <a:t>	- NOT a substitute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’</a:t>
            </a:r>
          </a:p>
          <a:p>
            <a:r>
              <a:rPr lang="en-US" baseline="0" dirty="0" smtClean="0"/>
              <a:t>		-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time here.</a:t>
            </a:r>
          </a:p>
          <a:p>
            <a:endParaRPr lang="en-US" dirty="0" smtClean="0"/>
          </a:p>
          <a:p>
            <a:r>
              <a:rPr lang="en-US" dirty="0" smtClean="0"/>
              <a:t>Should be at 25</a:t>
            </a:r>
            <a:r>
              <a:rPr lang="en-US" baseline="0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up: Who has a genuine</a:t>
            </a:r>
            <a:r>
              <a:rPr lang="en-US" baseline="0" dirty="0" smtClean="0"/>
              <a:t> Software Architect in your org / project / team?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a victim: how much time do you spend with him/her per week on the architecture?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Is it </a:t>
            </a:r>
          </a:p>
          <a:p>
            <a:r>
              <a:rPr lang="en-US" baseline="0" dirty="0" smtClean="0"/>
              <a:t>	- by committee?</a:t>
            </a:r>
          </a:p>
          <a:p>
            <a:r>
              <a:rPr lang="en-US" baseline="0" dirty="0" smtClean="0"/>
              <a:t>	- by decree?</a:t>
            </a:r>
          </a:p>
          <a:p>
            <a:r>
              <a:rPr lang="en-US" baseline="0" dirty="0" smtClean="0"/>
              <a:t>	- by collaboration (between you and him/her)?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Tech Lead is responsible for implementing the architecture</a:t>
            </a:r>
          </a:p>
          <a:p>
            <a:r>
              <a:rPr lang="en-US" baseline="0" dirty="0" smtClean="0"/>
              <a:t>	- pragmatism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ivory tower</a:t>
            </a:r>
          </a:p>
          <a:p>
            <a:r>
              <a:rPr lang="en-US" baseline="0" dirty="0" smtClean="0"/>
              <a:t>	- big bang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evolutionary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Plenty of tools in the arsenal for SOLID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code. (SOLID principle)</a:t>
            </a:r>
          </a:p>
          <a:p>
            <a:endParaRPr lang="en-US" dirty="0" smtClean="0"/>
          </a:p>
          <a:p>
            <a:r>
              <a:rPr lang="en-US" dirty="0" smtClean="0"/>
              <a:t>Don’t compromise too much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1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Favorite</a:t>
            </a:r>
            <a:r>
              <a:rPr lang="en-US" baseline="0" dirty="0" smtClean="0"/>
              <a:t> tool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	PACKAGED COMPONENTISED LIBRARIES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Yes, </a:t>
            </a:r>
            <a:r>
              <a:rPr lang="en-US" baseline="0" dirty="0" err="1" smtClean="0"/>
              <a:t>NuGet</a:t>
            </a:r>
            <a:r>
              <a:rPr lang="en-US" baseline="0" dirty="0" smtClean="0"/>
              <a:t> all the things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Who’s using </a:t>
            </a:r>
            <a:r>
              <a:rPr lang="en-US" baseline="0" dirty="0" err="1" smtClean="0"/>
              <a:t>NuGetted</a:t>
            </a:r>
            <a:r>
              <a:rPr lang="en-US" baseline="0" dirty="0" smtClean="0"/>
              <a:t> libraries internally?</a:t>
            </a:r>
          </a:p>
          <a:p>
            <a:r>
              <a:rPr lang="en-US" baseline="0" dirty="0" smtClean="0"/>
              <a:t>	- How’s it working?</a:t>
            </a:r>
          </a:p>
          <a:p>
            <a:r>
              <a:rPr lang="en-US" baseline="0" dirty="0" smtClean="0"/>
              <a:t>	- What sort of things are </a:t>
            </a:r>
            <a:r>
              <a:rPr lang="en-US" baseline="0" dirty="0" err="1" smtClean="0"/>
              <a:t>NuGetted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	- Common code</a:t>
            </a:r>
          </a:p>
          <a:p>
            <a:r>
              <a:rPr lang="en-US" dirty="0" smtClean="0"/>
              <a:t>		- Logging</a:t>
            </a:r>
          </a:p>
          <a:p>
            <a:r>
              <a:rPr lang="en-US" dirty="0" smtClean="0"/>
              <a:t>		- Email / SMS sending</a:t>
            </a:r>
          </a:p>
          <a:p>
            <a:r>
              <a:rPr lang="en-US" dirty="0" smtClean="0"/>
              <a:t>		- Diagnostics</a:t>
            </a:r>
          </a:p>
          <a:p>
            <a:r>
              <a:rPr lang="en-US" dirty="0" smtClean="0"/>
              <a:t>		- Validation</a:t>
            </a:r>
          </a:p>
          <a:p>
            <a:endParaRPr lang="en-US" dirty="0" smtClean="0"/>
          </a:p>
          <a:p>
            <a:r>
              <a:rPr lang="en-US" dirty="0" smtClean="0"/>
              <a:t>	- APIs / Services</a:t>
            </a:r>
          </a:p>
          <a:p>
            <a:r>
              <a:rPr lang="en-US" dirty="0" smtClean="0"/>
              <a:t>		- create </a:t>
            </a:r>
            <a:r>
              <a:rPr lang="en-US" dirty="0" err="1" smtClean="0"/>
              <a:t>.Net</a:t>
            </a:r>
            <a:r>
              <a:rPr lang="en-US" dirty="0" smtClean="0"/>
              <a:t> client package for deployed services</a:t>
            </a:r>
          </a:p>
          <a:p>
            <a:r>
              <a:rPr lang="en-US" dirty="0" smtClean="0"/>
              <a:t>			 - testability – </a:t>
            </a:r>
            <a:r>
              <a:rPr lang="en-US" dirty="0" err="1" smtClean="0"/>
              <a:t>mockability</a:t>
            </a:r>
            <a:r>
              <a:rPr lang="en-US" dirty="0" smtClean="0"/>
              <a:t> – strongly typed APIs</a:t>
            </a:r>
          </a:p>
          <a:p>
            <a:endParaRPr lang="en-US" dirty="0" smtClean="0"/>
          </a:p>
          <a:p>
            <a:r>
              <a:rPr lang="en-US" dirty="0" smtClean="0"/>
              <a:t>	- DALs</a:t>
            </a:r>
          </a:p>
          <a:p>
            <a:r>
              <a:rPr lang="en-US" dirty="0" smtClean="0"/>
              <a:t>		- re-use for tools / admin interfaces,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Get it right = win</a:t>
            </a:r>
          </a:p>
          <a:p>
            <a:endParaRPr lang="en-US" dirty="0" smtClean="0"/>
          </a:p>
          <a:p>
            <a:r>
              <a:rPr lang="en-US" dirty="0" smtClean="0"/>
              <a:t>Story: How QM product reduced build time from 48 minutes to 6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Story: How I found a test harness</a:t>
            </a:r>
            <a:r>
              <a:rPr lang="en-US" baseline="0" dirty="0" smtClean="0"/>
              <a:t> spinning up a local instance of a real service – from an entirely different solution</a:t>
            </a:r>
          </a:p>
          <a:p>
            <a:r>
              <a:rPr lang="en-US" baseline="0" dirty="0" smtClean="0"/>
              <a:t>		- GOING to be fixed with a client package.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4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I hear the groans?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1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often was this you, looking at some debt-ridden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it better</a:t>
            </a:r>
          </a:p>
          <a:p>
            <a:r>
              <a:rPr lang="en-US" baseline="0" dirty="0" smtClean="0"/>
              <a:t>	– a little at a time</a:t>
            </a:r>
          </a:p>
          <a:p>
            <a:r>
              <a:rPr lang="en-US" baseline="0" dirty="0" smtClean="0"/>
              <a:t>	- diagnostics / health / metrics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 on the worst bits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 Logging in Quest Central</a:t>
            </a:r>
          </a:p>
          <a:p>
            <a:r>
              <a:rPr lang="en-US" baseline="0" dirty="0" smtClean="0"/>
              <a:t>	- applied to a component – provided info for a bug fix within 20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1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Persuading PMs that it’s required is the hard part.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get disheartened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On-board architect helps!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debt as you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1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going to have to embrace</a:t>
            </a:r>
            <a:r>
              <a:rPr lang="en-US" baseline="0" dirty="0" smtClean="0"/>
              <a:t>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essential tools are…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what a POC is, but what’s an MDD?</a:t>
            </a:r>
          </a:p>
          <a:p>
            <a:endParaRPr lang="en-US" dirty="0" smtClean="0"/>
          </a:p>
          <a:p>
            <a:r>
              <a:rPr lang="en-US" dirty="0" smtClean="0"/>
              <a:t>Mini – scope limited</a:t>
            </a:r>
          </a:p>
          <a:p>
            <a:r>
              <a:rPr lang="en-US" dirty="0" smtClean="0"/>
              <a:t>Design – does</a:t>
            </a:r>
            <a:r>
              <a:rPr lang="en-US" baseline="0" dirty="0" smtClean="0"/>
              <a:t> what it says on the tin</a:t>
            </a:r>
            <a:endParaRPr lang="en-US" dirty="0" smtClean="0"/>
          </a:p>
          <a:p>
            <a:r>
              <a:rPr lang="en-US" dirty="0" smtClean="0"/>
              <a:t>Document – live document – should change over time</a:t>
            </a:r>
          </a:p>
          <a:p>
            <a:r>
              <a:rPr lang="en-US" dirty="0" smtClean="0"/>
              <a:t>Shared and reviewed by the team.</a:t>
            </a:r>
          </a:p>
          <a:p>
            <a:endParaRPr lang="en-US" dirty="0" smtClean="0"/>
          </a:p>
          <a:p>
            <a:r>
              <a:rPr lang="en-US" dirty="0" smtClean="0"/>
              <a:t>NOT</a:t>
            </a:r>
            <a:r>
              <a:rPr lang="en-US" baseline="0" dirty="0" smtClean="0"/>
              <a:t> written by the Tech Lead – give others a chance!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Used</a:t>
            </a:r>
            <a:r>
              <a:rPr lang="en-US" baseline="0" dirty="0" smtClean="0"/>
              <a:t> to help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focus on what’s being implemented</a:t>
            </a:r>
          </a:p>
          <a:p>
            <a:r>
              <a:rPr lang="en-US" baseline="0" dirty="0" smtClean="0"/>
              <a:t>Exposes complexity / interactions</a:t>
            </a:r>
          </a:p>
          <a:p>
            <a:r>
              <a:rPr lang="en-US" baseline="0" dirty="0" smtClean="0"/>
              <a:t>Should take an hour to write – NO MORE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Simple template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PoC</a:t>
            </a:r>
            <a:r>
              <a:rPr lang="en-US" baseline="0" dirty="0" smtClean="0"/>
              <a:t> – when implementation issues are unknown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just “Hello World” – address real issue.</a:t>
            </a:r>
          </a:p>
          <a:p>
            <a:r>
              <a:rPr lang="en-US" baseline="0" dirty="0" smtClean="0"/>
              <a:t>Provides a template for a REAL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2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“does” planning… As a tech lead do you drive it for your team?</a:t>
            </a:r>
          </a:p>
          <a:p>
            <a:endParaRPr lang="en-US" baseline="0" dirty="0" smtClean="0"/>
          </a:p>
          <a:p>
            <a:r>
              <a:rPr lang="en-US" dirty="0" smtClean="0"/>
              <a:t>Story: Sprint planning where new stories</a:t>
            </a:r>
            <a:r>
              <a:rPr lang="en-US" baseline="0" dirty="0" smtClean="0"/>
              <a:t> appeared from considering user’s workflow &amp; interactions.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 strong – push back – backlog stories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44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</a:t>
            </a:r>
            <a:r>
              <a:rPr lang="en-US" baseline="0" dirty="0" smtClean="0"/>
              <a:t> up: Who can </a:t>
            </a:r>
            <a:r>
              <a:rPr lang="en-US" baseline="0" dirty="0" err="1" smtClean="0"/>
              <a:t>sympathise</a:t>
            </a:r>
            <a:r>
              <a:rPr lang="en-US" baseline="0" dirty="0" smtClean="0"/>
              <a:t> with this? Who had this in the last week?</a:t>
            </a:r>
          </a:p>
          <a:p>
            <a:endParaRPr lang="en-US" baseline="0" dirty="0" smtClean="0"/>
          </a:p>
          <a:p>
            <a:r>
              <a:rPr lang="en-US" dirty="0" smtClean="0"/>
              <a:t>Story:</a:t>
            </a:r>
            <a:r>
              <a:rPr lang="en-US" baseline="0" dirty="0" smtClean="0"/>
              <a:t> Customer feedback changing workflow.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change be catered for?</a:t>
            </a:r>
          </a:p>
          <a:p>
            <a:r>
              <a:rPr lang="en-US" dirty="0" smtClean="0"/>
              <a:t>	PBIs / </a:t>
            </a:r>
            <a:r>
              <a:rPr lang="en-US" dirty="0" err="1" smtClean="0"/>
              <a:t>Balsamiq</a:t>
            </a:r>
            <a:r>
              <a:rPr lang="en-US" dirty="0" smtClean="0"/>
              <a:t> on the 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Ask: How do you lot keep up to date with</a:t>
            </a:r>
            <a:r>
              <a:rPr lang="en-US" baseline="0" dirty="0" smtClean="0"/>
              <a:t> the state of the art?</a:t>
            </a:r>
          </a:p>
          <a:p>
            <a:r>
              <a:rPr lang="en-US" baseline="0" dirty="0" smtClean="0"/>
              <a:t>	Do you take time each day?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MUST.</a:t>
            </a:r>
          </a:p>
          <a:p>
            <a:r>
              <a:rPr lang="en-US" baseline="0" dirty="0" smtClean="0"/>
              <a:t>	Can’t support your team if you’re behind the curve.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</a:t>
            </a:r>
            <a:r>
              <a:rPr lang="en-US" baseline="0" dirty="0" err="1" smtClean="0"/>
              <a:t>faves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1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 the love</a:t>
            </a:r>
          </a:p>
          <a:p>
            <a:r>
              <a:rPr lang="en-US" dirty="0" smtClean="0"/>
              <a:t>	Pairing</a:t>
            </a:r>
          </a:p>
          <a:p>
            <a:r>
              <a:rPr lang="en-US" dirty="0" smtClean="0"/>
              <a:t>	one-on-ones</a:t>
            </a:r>
          </a:p>
          <a:p>
            <a:r>
              <a:rPr lang="en-US" dirty="0" smtClean="0"/>
              <a:t>	team show-n-tells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Techtalks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Kua</a:t>
            </a:r>
            <a:r>
              <a:rPr lang="en-US" baseline="0" dirty="0" smtClean="0"/>
              <a:t> yesterday – top 5 mistakes - </a:t>
            </a:r>
            <a:r>
              <a:rPr lang="en-US" dirty="0" smtClean="0"/>
              <a:t>You’re a tech lead – write code / don’t write code!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dirty="0" smtClean="0"/>
              <a:t>Start with something controversial</a:t>
            </a:r>
            <a:r>
              <a:rPr lang="en-US" baseline="0" dirty="0" smtClean="0"/>
              <a:t> – definitely marmite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 has / uses project or company-wide coding standards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victim: Who defines / maintains them? Are they enforced?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D3E37-3BBE-B949-B42F-3EC96C1906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2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 opinion – they ARE a good thing – consistency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be brought in early on a project</a:t>
            </a:r>
          </a:p>
          <a:p>
            <a:r>
              <a:rPr lang="en-US" baseline="0" dirty="0" smtClean="0"/>
              <a:t>	File -&gt; New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Landmark</a:t>
            </a:r>
          </a:p>
          <a:p>
            <a:r>
              <a:rPr lang="en-US" baseline="0" dirty="0" smtClean="0"/>
              <a:t>	- Implemented as a </a:t>
            </a:r>
            <a:r>
              <a:rPr lang="en-US" baseline="0" dirty="0" err="1" smtClean="0"/>
              <a:t>Nuget</a:t>
            </a:r>
            <a:r>
              <a:rPr lang="en-US" baseline="0" dirty="0" smtClean="0"/>
              <a:t> package</a:t>
            </a:r>
          </a:p>
          <a:p>
            <a:r>
              <a:rPr lang="en-US" baseline="0" dirty="0" smtClean="0"/>
              <a:t>	- Enforced on CI builds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“Don</a:t>
            </a:r>
            <a:r>
              <a:rPr lang="fr-FR" baseline="0" dirty="0" smtClean="0"/>
              <a:t>’</a:t>
            </a:r>
            <a:r>
              <a:rPr lang="en-US" baseline="0" dirty="0" smtClean="0"/>
              <a:t>t like it!”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Tough</a:t>
            </a:r>
          </a:p>
          <a:p>
            <a:r>
              <a:rPr lang="en-US" baseline="0" dirty="0" smtClean="0"/>
              <a:t>	- Breaks 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Documented in a “Developer Handbook”</a:t>
            </a:r>
          </a:p>
          <a:p>
            <a:r>
              <a:rPr lang="en-US" baseline="0" dirty="0" smtClean="0"/>
              <a:t>	- Mostly cut &amp; paste</a:t>
            </a:r>
          </a:p>
          <a:p>
            <a:r>
              <a:rPr lang="en-US" baseline="0" dirty="0" smtClean="0"/>
              <a:t>	- also covers…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2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excuse these days to not have process automation</a:t>
            </a:r>
          </a:p>
          <a:p>
            <a:endParaRPr lang="en-US" dirty="0" smtClean="0"/>
          </a:p>
          <a:p>
            <a:r>
              <a:rPr lang="en-US" dirty="0" smtClean="0"/>
              <a:t>Hands up: Anyone had to live without CI? Any still?</a:t>
            </a:r>
          </a:p>
          <a:p>
            <a:endParaRPr lang="en-US" dirty="0" smtClean="0"/>
          </a:p>
          <a:p>
            <a:r>
              <a:rPr lang="en-US" dirty="0" smtClean="0"/>
              <a:t>Ask victim: How do you sleep at night?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dirty="0" smtClean="0"/>
              <a:t>Even if not end-to-end CD, benefits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Repeatability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Tracability</a:t>
            </a:r>
            <a:endParaRPr lang="en-US" baseline="0" dirty="0" smtClean="0"/>
          </a:p>
          <a:p>
            <a:r>
              <a:rPr lang="en-US" baseline="0" dirty="0" smtClean="0"/>
              <a:t>	- Testing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Automate all the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	- source / work items in VSO</a:t>
            </a:r>
          </a:p>
          <a:p>
            <a:r>
              <a:rPr lang="en-US" dirty="0" smtClean="0"/>
              <a:t>	- on-</a:t>
            </a:r>
            <a:r>
              <a:rPr lang="en-US" dirty="0" err="1" smtClean="0"/>
              <a:t>prem</a:t>
            </a:r>
            <a:r>
              <a:rPr lang="en-US" dirty="0" smtClean="0"/>
              <a:t> build server</a:t>
            </a:r>
          </a:p>
          <a:p>
            <a:r>
              <a:rPr lang="en-US" dirty="0" smtClean="0"/>
              <a:t>	- automated release management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OctopusDeploy</a:t>
            </a:r>
            <a:endParaRPr lang="en-US" baseline="0" dirty="0" smtClean="0"/>
          </a:p>
          <a:p>
            <a:r>
              <a:rPr lang="en-US" baseline="0" dirty="0" smtClean="0"/>
              <a:t>		- not DB yet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Who’s loving </a:t>
            </a:r>
            <a:r>
              <a:rPr lang="en-US" baseline="0" dirty="0" err="1" smtClean="0"/>
              <a:t>OctopusDeploy</a:t>
            </a:r>
            <a:r>
              <a:rPr lang="en-US" baseline="0" dirty="0" smtClean="0"/>
              <a:t>? Or other release management app?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be strong about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Developer that deployed from his desktop in a rush – loads of come-back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it in early.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just a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-ops responsibility – it’s YOURS –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benefit after all!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“What</a:t>
            </a:r>
            <a:r>
              <a:rPr lang="en-US" baseline="0" dirty="0" smtClean="0"/>
              <a:t> the heck? Business analysis?”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involved / working CLOSELY with BAs =&gt; Not in a position to lead development of product.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conflicts between requirements and implementation</a:t>
            </a:r>
          </a:p>
          <a:p>
            <a:r>
              <a:rPr lang="en-US" baseline="0" dirty="0" smtClean="0"/>
              <a:t>	- pragmatism in both</a:t>
            </a:r>
          </a:p>
          <a:p>
            <a:r>
              <a:rPr lang="en-US" baseline="0" dirty="0" smtClean="0"/>
              <a:t>	- clarity and understanding</a:t>
            </a:r>
          </a:p>
          <a:p>
            <a:r>
              <a:rPr lang="en-US" baseline="0" dirty="0" smtClean="0"/>
              <a:t>	- user experience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system functionality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		650 item requirements catalog</a:t>
            </a:r>
          </a:p>
          <a:p>
            <a:r>
              <a:rPr lang="en-US" baseline="0" dirty="0" smtClean="0"/>
              <a:t>		- No UX hints</a:t>
            </a:r>
          </a:p>
          <a:p>
            <a:r>
              <a:rPr lang="en-US" baseline="0" dirty="0" smtClean="0"/>
              <a:t>		- from “audit when a is set to ‘NNN’</a:t>
            </a:r>
          </a:p>
          <a:p>
            <a:r>
              <a:rPr lang="en-US" baseline="0" dirty="0" smtClean="0"/>
              <a:t>		- User Admin 1 liner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 based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561699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7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4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5946"/>
            <a:ext cx="10972800" cy="577021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6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5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6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50267-9E80-9A42-8590-31B74BA9E856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emclion/browser-perf" TargetMode="External"/><Relationship Id="rId4" Type="http://schemas.openxmlformats.org/officeDocument/2006/relationships/hyperlink" Target="https://github.com/axemclion/perfjankie" TargetMode="External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chrome.com/devtools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erfDotNet/BenchmarkDotNet/" TargetMode="External"/><Relationship Id="rId3" Type="http://schemas.openxmlformats.org/officeDocument/2006/relationships/image" Target="../media/image4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80511"/>
            <a:ext cx="7772400" cy="3119940"/>
          </a:xfrm>
        </p:spPr>
        <p:txBody>
          <a:bodyPr>
            <a:normAutofit/>
          </a:bodyPr>
          <a:lstStyle/>
          <a:p>
            <a:r>
              <a:rPr lang="en-US" dirty="0" smtClean="0"/>
              <a:t>So you want to be a </a:t>
            </a:r>
            <a:br>
              <a:rPr lang="en-US" dirty="0" smtClean="0"/>
            </a:br>
            <a:r>
              <a:rPr lang="en-US" sz="6600" dirty="0">
                <a:latin typeface="Braggadocio"/>
                <a:cs typeface="Braggadocio"/>
              </a:rPr>
              <a:t>Tech Lead</a:t>
            </a:r>
            <a:r>
              <a:rPr lang="en-US" sz="5300" dirty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sz="4500" dirty="0"/>
              <a:t>10 things you need to do.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Joel Hammond-Turner</a:t>
            </a:r>
            <a:br>
              <a:rPr lang="en-US" dirty="0" smtClean="0"/>
            </a:br>
            <a:r>
              <a:rPr lang="en-US" sz="1700" dirty="0"/>
              <a:t>e: </a:t>
            </a:r>
            <a:r>
              <a:rPr lang="en-US" sz="1700" dirty="0" err="1"/>
              <a:t>joel@hammond-turner.org.uk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w: </a:t>
            </a:r>
            <a:r>
              <a:rPr lang="en-US" sz="1700" dirty="0" err="1"/>
              <a:t>www.hammond-turner.org.uk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t: @</a:t>
            </a:r>
            <a:r>
              <a:rPr lang="en-US" sz="1700" dirty="0" err="1"/>
              <a:t>Rammesses</a:t>
            </a:r>
            <a:r>
              <a:rPr lang="en-US" sz="1700" dirty="0"/>
              <a:t/>
            </a:r>
            <a:br>
              <a:rPr lang="en-US" sz="170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0144"/>
            <a:ext cx="2628292" cy="927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457651">
            <a:off x="5532384" y="3666535"/>
            <a:ext cx="11272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40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 </a:t>
            </a:r>
            <a:r>
              <a:rPr lang="en-GB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en-GB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5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6568" y="3200670"/>
            <a:ext cx="403888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0:13:00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967593" y="376841"/>
            <a:ext cx="8295214" cy="5889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 traditional “User Story”</a:t>
            </a:r>
            <a:br>
              <a:rPr lang="en-US" b="1" u="sng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“As a </a:t>
            </a:r>
            <a:r>
              <a:rPr lang="en-US" b="1" dirty="0" smtClean="0"/>
              <a:t>Booking Agent</a:t>
            </a:r>
          </a:p>
          <a:p>
            <a:pPr marL="0" indent="0">
              <a:buNone/>
            </a:pPr>
            <a:r>
              <a:rPr lang="en-US" dirty="0" smtClean="0"/>
              <a:t>I want to be able to </a:t>
            </a:r>
            <a:r>
              <a:rPr lang="en-US" b="1" dirty="0" smtClean="0"/>
              <a:t>confirm a key-pickup appointment</a:t>
            </a:r>
          </a:p>
          <a:p>
            <a:pPr marL="0" indent="0">
              <a:buNone/>
            </a:pPr>
            <a:r>
              <a:rPr lang="en-US" dirty="0" smtClean="0"/>
              <a:t>So that </a:t>
            </a:r>
            <a:r>
              <a:rPr lang="en-US" b="1" dirty="0" smtClean="0"/>
              <a:t>the</a:t>
            </a:r>
            <a:r>
              <a:rPr lang="en-US" dirty="0" smtClean="0"/>
              <a:t> </a:t>
            </a:r>
            <a:r>
              <a:rPr lang="en-US" b="1" dirty="0" smtClean="0"/>
              <a:t>Scheduling System can plan the working day correctly</a:t>
            </a:r>
            <a:r>
              <a:rPr lang="en-US" dirty="0" smtClean="0"/>
              <a:t> for the surveyors.”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398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4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045077" y="388790"/>
            <a:ext cx="8389001" cy="59783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How Haley books a survey</a:t>
            </a:r>
          </a:p>
          <a:p>
            <a:pPr marL="0" indent="0">
              <a:buNone/>
            </a:pPr>
            <a:r>
              <a:rPr lang="en-US" b="1" dirty="0" smtClean="0"/>
              <a:t>Haley</a:t>
            </a:r>
            <a:r>
              <a:rPr lang="en-US" dirty="0" smtClean="0"/>
              <a:t> calls </a:t>
            </a:r>
            <a:r>
              <a:rPr lang="en-US" b="1" dirty="0" smtClean="0"/>
              <a:t>Tom</a:t>
            </a:r>
            <a:r>
              <a:rPr lang="en-US" dirty="0" smtClean="0"/>
              <a:t> at </a:t>
            </a:r>
            <a:r>
              <a:rPr lang="en-US" b="1" dirty="0" smtClean="0"/>
              <a:t>Friends Estate Agents</a:t>
            </a:r>
            <a:r>
              <a:rPr lang="en-US" dirty="0" smtClean="0"/>
              <a:t> on </a:t>
            </a:r>
            <a:r>
              <a:rPr lang="en-US" b="1" dirty="0" smtClean="0"/>
              <a:t>The High Street</a:t>
            </a:r>
            <a:r>
              <a:rPr lang="en-US" dirty="0" smtClean="0"/>
              <a:t> to check their opening times to pick up the keys for </a:t>
            </a:r>
            <a:r>
              <a:rPr lang="en-US" b="1" dirty="0" smtClean="0"/>
              <a:t>Flat 1, 26 Lower Back Street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She then picks the </a:t>
            </a:r>
            <a:r>
              <a:rPr lang="en-US" b="1" dirty="0" smtClean="0"/>
              <a:t>suggested afternoon slot </a:t>
            </a:r>
            <a:r>
              <a:rPr lang="en-US" dirty="0" smtClean="0"/>
              <a:t>and saves the </a:t>
            </a:r>
            <a:r>
              <a:rPr lang="en-US" b="1" dirty="0" smtClean="0"/>
              <a:t>provisional appointment </a:t>
            </a:r>
            <a:r>
              <a:rPr lang="en-US" dirty="0" smtClean="0"/>
              <a:t>for </a:t>
            </a:r>
            <a:r>
              <a:rPr lang="en-US" dirty="0"/>
              <a:t>the mortgage valuation </a:t>
            </a:r>
            <a:r>
              <a:rPr lang="en-US" dirty="0" smtClean="0"/>
              <a:t>survey that will be given to one of the </a:t>
            </a:r>
            <a:r>
              <a:rPr lang="en-US" b="1" dirty="0" smtClean="0"/>
              <a:t>Staff Surveyors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398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7731">
            <a:off x="2026243" y="552210"/>
            <a:ext cx="1820118" cy="1820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4153">
            <a:off x="1761799" y="582225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93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Humanises</a:t>
            </a:r>
            <a:r>
              <a:rPr lang="en-US" dirty="0" smtClean="0"/>
              <a:t> requirements</a:t>
            </a:r>
          </a:p>
          <a:p>
            <a:pPr lvl="1"/>
            <a:r>
              <a:rPr lang="en-US" dirty="0" smtClean="0"/>
              <a:t>Describe the user’s working</a:t>
            </a:r>
            <a:br>
              <a:rPr lang="en-US" dirty="0" smtClean="0"/>
            </a:br>
            <a:r>
              <a:rPr lang="en-US" dirty="0" smtClean="0"/>
              <a:t>process, NOT the system’s</a:t>
            </a:r>
            <a:br>
              <a:rPr lang="en-US" dirty="0" smtClean="0"/>
            </a:b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Use a photo</a:t>
            </a:r>
          </a:p>
          <a:p>
            <a:pPr lvl="2"/>
            <a:r>
              <a:rPr lang="en-US" dirty="0" smtClean="0"/>
              <a:t>People are hard-wired to </a:t>
            </a:r>
            <a:r>
              <a:rPr lang="en-US" dirty="0" err="1" smtClean="0"/>
              <a:t>recognise</a:t>
            </a:r>
            <a:r>
              <a:rPr lang="en-US" dirty="0" smtClean="0"/>
              <a:t> / remember faces</a:t>
            </a:r>
          </a:p>
          <a:p>
            <a:endParaRPr lang="en-US" dirty="0"/>
          </a:p>
          <a:p>
            <a:r>
              <a:rPr lang="en-US" dirty="0" smtClean="0"/>
              <a:t>Focuses on the UX</a:t>
            </a:r>
          </a:p>
          <a:p>
            <a:pPr lvl="1"/>
            <a:r>
              <a:rPr lang="en-US" dirty="0" smtClean="0"/>
              <a:t>Your product WILL be better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398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1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6161" y="3200670"/>
            <a:ext cx="39397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0:17:00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02680"/>
            <a:ext cx="7620000" cy="386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714697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4331113" y="2034129"/>
            <a:ext cx="4143832" cy="1320212"/>
          </a:xfrm>
          <a:prstGeom prst="wedgeEllipseCallout">
            <a:avLst>
              <a:gd name="adj1" fmla="val 35252"/>
              <a:gd name="adj2" fmla="val 688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41715" y="2241368"/>
            <a:ext cx="374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To the whiteboard, </a:t>
            </a:r>
          </a:p>
          <a:p>
            <a:pPr algn="ctr"/>
            <a:r>
              <a:rPr lang="en-GB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Robin</a:t>
            </a:r>
            <a:r>
              <a:rPr lang="en-GB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!</a:t>
            </a:r>
            <a:endParaRPr lang="en-GB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761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714697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2" name="Picture 1" descr="IMG_13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26" y="501346"/>
            <a:ext cx="5497261" cy="412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49" y="2628641"/>
            <a:ext cx="5144790" cy="399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Sketches</a:t>
            </a:r>
          </a:p>
          <a:p>
            <a:pPr lvl="1"/>
            <a:r>
              <a:rPr lang="en-US" dirty="0" smtClean="0"/>
              <a:t>Fast, cheap, expressive</a:t>
            </a:r>
          </a:p>
          <a:p>
            <a:pPr lvl="1"/>
            <a:r>
              <a:rPr lang="en-US" dirty="0" smtClean="0"/>
              <a:t>Whiteboard / Index cards</a:t>
            </a:r>
          </a:p>
          <a:p>
            <a:pPr lvl="1"/>
            <a:r>
              <a:rPr lang="en-US" dirty="0" err="1" smtClean="0"/>
              <a:t>Balsamiq</a:t>
            </a:r>
            <a:r>
              <a:rPr lang="en-US" dirty="0" smtClean="0"/>
              <a:t> / Prototyping on Paper (iPhone)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Improves  </a:t>
            </a:r>
            <a:r>
              <a:rPr lang="en-US" dirty="0" err="1" smtClean="0"/>
              <a:t>Dev’s</a:t>
            </a:r>
            <a:r>
              <a:rPr lang="en-US" dirty="0" smtClean="0"/>
              <a:t> understanding of BA’s intent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Focuses on the UX</a:t>
            </a:r>
          </a:p>
          <a:p>
            <a:pPr lvl="1"/>
            <a:r>
              <a:rPr lang="en-US" dirty="0" smtClean="0"/>
              <a:t>Your product will be better!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714697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18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An Architect?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60501"/>
            <a:ext cx="9144000" cy="3918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5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30" y="760070"/>
            <a:ext cx="3798778" cy="531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071195" y="624590"/>
            <a:ext cx="45968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Which does </a:t>
            </a:r>
            <a:r>
              <a:rPr lang="en-US" sz="4400" b="1" i="1" u="sng" dirty="0"/>
              <a:t>your</a:t>
            </a:r>
            <a:r>
              <a:rPr lang="en-US" sz="4400" dirty="0"/>
              <a:t> code / architecture </a:t>
            </a:r>
          </a:p>
          <a:p>
            <a:r>
              <a:rPr lang="en-US" sz="4400" dirty="0"/>
              <a:t>feel like?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287" y="2948458"/>
            <a:ext cx="3619887" cy="312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2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First…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What the heck is a </a:t>
            </a:r>
            <a:br>
              <a:rPr lang="en-US" dirty="0"/>
            </a:br>
            <a:r>
              <a:rPr lang="en-US" sz="6600" dirty="0">
                <a:latin typeface="Braggadocio"/>
                <a:cs typeface="Braggadocio"/>
              </a:rPr>
              <a:t>Tech Lead</a:t>
            </a:r>
            <a:r>
              <a:rPr lang="en-US" sz="5300" dirty="0"/>
              <a:t/>
            </a:r>
            <a:br>
              <a:rPr lang="en-US" sz="5300" dirty="0"/>
            </a:br>
            <a:r>
              <a:rPr lang="en-US" sz="5300" dirty="0"/>
              <a:t>anyway?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6719" y="3200670"/>
            <a:ext cx="68185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0:21:00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6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6128" b="25345"/>
          <a:stretch/>
        </p:blipFill>
        <p:spPr>
          <a:xfrm>
            <a:off x="1524001" y="0"/>
            <a:ext cx="579717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704024" y="1402792"/>
            <a:ext cx="35016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09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common code</a:t>
            </a:r>
          </a:p>
          <a:p>
            <a:pPr lvl="1"/>
            <a:r>
              <a:rPr lang="en-US" dirty="0" smtClean="0"/>
              <a:t>Including DALs</a:t>
            </a:r>
          </a:p>
          <a:p>
            <a:pPr lvl="1"/>
            <a:r>
              <a:rPr lang="en-US" dirty="0" smtClean="0"/>
              <a:t>Test it to death</a:t>
            </a:r>
          </a:p>
          <a:p>
            <a:pPr lvl="1"/>
            <a:endParaRPr lang="en-US" dirty="0"/>
          </a:p>
          <a:p>
            <a:r>
              <a:rPr lang="en-US" dirty="0" smtClean="0"/>
              <a:t>Extract APIs</a:t>
            </a:r>
          </a:p>
          <a:p>
            <a:pPr lvl="1"/>
            <a:r>
              <a:rPr lang="en-US" dirty="0" smtClean="0"/>
              <a:t>Provide clients</a:t>
            </a:r>
          </a:p>
          <a:p>
            <a:pPr lvl="1"/>
            <a:r>
              <a:rPr lang="en-US" dirty="0" smtClean="0"/>
              <a:t>Test it to death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704024" y="1402792"/>
            <a:ext cx="35016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7085" y="4849812"/>
            <a:ext cx="6137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NuGet</a:t>
            </a:r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all the things!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6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50900" y="3200670"/>
            <a:ext cx="44902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0:25:00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21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286118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39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0"/>
            <a:ext cx="686781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286118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9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Understand your Tech Debt</a:t>
            </a:r>
          </a:p>
          <a:p>
            <a:pPr lvl="1"/>
            <a:r>
              <a:rPr lang="en-US" dirty="0" smtClean="0"/>
              <a:t>What are the real pain points?</a:t>
            </a:r>
          </a:p>
          <a:p>
            <a:endParaRPr lang="en-US" dirty="0" smtClean="0"/>
          </a:p>
          <a:p>
            <a:r>
              <a:rPr lang="en-US" dirty="0"/>
              <a:t>No-one else is likely to push for it!</a:t>
            </a:r>
          </a:p>
          <a:p>
            <a:endParaRPr lang="en-US" dirty="0" smtClean="0"/>
          </a:p>
          <a:p>
            <a:r>
              <a:rPr lang="en-US" dirty="0" smtClean="0"/>
              <a:t>Plan to reduce it</a:t>
            </a:r>
          </a:p>
          <a:p>
            <a:pPr lvl="1"/>
            <a:r>
              <a:rPr lang="en-US" dirty="0" smtClean="0"/>
              <a:t>Little &amp; Often</a:t>
            </a:r>
          </a:p>
          <a:p>
            <a:pPr lvl="1"/>
            <a:r>
              <a:rPr lang="en-US" dirty="0" smtClean="0"/>
              <a:t>Make your developers apply “Boy Scout” principle</a:t>
            </a:r>
          </a:p>
          <a:p>
            <a:pPr lvl="1"/>
            <a:r>
              <a:rPr lang="en-US" dirty="0" smtClean="0"/>
              <a:t>Get it right first time?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7286118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4586" y="3200670"/>
            <a:ext cx="61628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0:29:00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952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867958" y="1402792"/>
            <a:ext cx="31737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0" y="329468"/>
            <a:ext cx="4823012" cy="62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69" y="2663716"/>
            <a:ext cx="4563886" cy="35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6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 Mini Design Docs</a:t>
            </a:r>
          </a:p>
          <a:p>
            <a:pPr lvl="1"/>
            <a:r>
              <a:rPr lang="en-US" dirty="0" smtClean="0"/>
              <a:t>Clarity of purpose</a:t>
            </a:r>
          </a:p>
          <a:p>
            <a:pPr lvl="1"/>
            <a:r>
              <a:rPr lang="en-US" dirty="0" smtClean="0"/>
              <a:t>Discover Interactions</a:t>
            </a:r>
          </a:p>
          <a:p>
            <a:pPr lvl="1"/>
            <a:r>
              <a:rPr lang="en-US" dirty="0" smtClean="0"/>
              <a:t>Expose issues with planned implementation</a:t>
            </a:r>
          </a:p>
          <a:p>
            <a:pPr lvl="1"/>
            <a:r>
              <a:rPr lang="en-US" b="1" i="1" u="sng" dirty="0" smtClean="0"/>
              <a:t>LIMITED SCOPE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Proofs-of-Concept</a:t>
            </a:r>
          </a:p>
          <a:p>
            <a:pPr lvl="1"/>
            <a:r>
              <a:rPr lang="en-US" dirty="0" smtClean="0"/>
              <a:t>Solve a real problem (not “Hello World”)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hared in source control</a:t>
            </a:r>
          </a:p>
          <a:p>
            <a:pPr lvl="2"/>
            <a:r>
              <a:rPr lang="en-US" dirty="0" smtClean="0"/>
              <a:t>$/Experiments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867958" y="1402792"/>
            <a:ext cx="31737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7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460657"/>
            <a:ext cx="9143999" cy="3918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Developer?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08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1"/>
            <a:ext cx="9144000" cy="391885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Project Manager?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1200" y="338985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67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1362" y="3200670"/>
            <a:ext cx="66693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0:33:00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9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740269" y="1402792"/>
            <a:ext cx="3429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97424" y="329468"/>
            <a:ext cx="4114800" cy="4667250"/>
            <a:chOff x="273424" y="329468"/>
            <a:chExt cx="4114800" cy="4667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424" y="329468"/>
              <a:ext cx="4114800" cy="4483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412" y="4628418"/>
              <a:ext cx="2032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Drive sprint planning</a:t>
            </a:r>
          </a:p>
          <a:p>
            <a:pPr lvl="1"/>
            <a:r>
              <a:rPr lang="en-US" dirty="0" smtClean="0"/>
              <a:t>“Help” your PM by</a:t>
            </a:r>
            <a:br>
              <a:rPr lang="en-US" dirty="0" smtClean="0"/>
            </a:br>
            <a:r>
              <a:rPr lang="en-US" dirty="0" smtClean="0"/>
              <a:t>editing stories / estimates</a:t>
            </a:r>
          </a:p>
          <a:p>
            <a:pPr lvl="1"/>
            <a:r>
              <a:rPr lang="en-US" dirty="0" smtClean="0"/>
              <a:t>Ask every member of the team</a:t>
            </a:r>
            <a:br>
              <a:rPr lang="en-US" dirty="0" smtClean="0"/>
            </a:br>
            <a:r>
              <a:rPr lang="en-US" dirty="0" smtClean="0"/>
              <a:t>to contribute</a:t>
            </a:r>
          </a:p>
          <a:p>
            <a:pPr lvl="1"/>
            <a:endParaRPr lang="en-US" dirty="0"/>
          </a:p>
          <a:p>
            <a:r>
              <a:rPr lang="en-US" dirty="0" smtClean="0"/>
              <a:t>Don’t underestimate</a:t>
            </a:r>
          </a:p>
          <a:p>
            <a:pPr lvl="1"/>
            <a:r>
              <a:rPr lang="en-US" dirty="0" smtClean="0"/>
              <a:t>Especially under pressure from management</a:t>
            </a:r>
          </a:p>
          <a:p>
            <a:pPr lvl="1"/>
            <a:r>
              <a:rPr lang="en-US" dirty="0" smtClean="0"/>
              <a:t>Justify estimates with rationales</a:t>
            </a:r>
          </a:p>
          <a:p>
            <a:pPr lvl="2"/>
            <a:r>
              <a:rPr lang="en-US" dirty="0" smtClean="0"/>
              <a:t>Expose hidden complexity with Persona-based stories.</a:t>
            </a:r>
          </a:p>
          <a:p>
            <a:pPr lvl="2"/>
            <a:endParaRPr lang="en-US" dirty="0"/>
          </a:p>
          <a:p>
            <a:r>
              <a:rPr lang="en-US" dirty="0" smtClean="0"/>
              <a:t>Change happens – live with it!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740269" y="1402792"/>
            <a:ext cx="3429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2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231" b="-37824"/>
          <a:stretch/>
        </p:blipFill>
        <p:spPr>
          <a:xfrm>
            <a:off x="1523088" y="1494000"/>
            <a:ext cx="9144913" cy="61272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981200" y="355946"/>
            <a:ext cx="8229600" cy="57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Available?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0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5842" y="3200670"/>
            <a:ext cx="742036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 </a:t>
            </a:r>
            <a:b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0:37:00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door policy</a:t>
            </a:r>
          </a:p>
          <a:p>
            <a:pPr lvl="1"/>
            <a:r>
              <a:rPr lang="en-US" dirty="0" smtClean="0"/>
              <a:t>Always be ready to take the </a:t>
            </a:r>
            <a:br>
              <a:rPr lang="en-US" dirty="0" smtClean="0"/>
            </a:br>
            <a:r>
              <a:rPr lang="en-US" dirty="0" smtClean="0"/>
              <a:t>headphones off 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stupid questions</a:t>
            </a:r>
          </a:p>
          <a:p>
            <a:pPr lvl="1"/>
            <a:r>
              <a:rPr lang="en-US" dirty="0" smtClean="0"/>
              <a:t>Just ones that need answers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Be ready to discuss</a:t>
            </a:r>
          </a:p>
          <a:p>
            <a:pPr lvl="1"/>
            <a:r>
              <a:rPr lang="en-US" dirty="0" smtClean="0"/>
              <a:t>Especially if the issue is contentious</a:t>
            </a:r>
          </a:p>
          <a:p>
            <a:pPr lvl="1"/>
            <a:endParaRPr lang="en-US" dirty="0"/>
          </a:p>
          <a:p>
            <a:r>
              <a:rPr lang="en-US" dirty="0" smtClean="0"/>
              <a:t>Be objective…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#9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844598" y="1489395"/>
            <a:ext cx="37097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</a:t>
            </a:r>
            <a:b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 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70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You’re </a:t>
            </a:r>
            <a:r>
              <a:rPr lang="en-US" b="1" i="1" u="sng" dirty="0" smtClean="0"/>
              <a:t>not</a:t>
            </a:r>
            <a:r>
              <a:rPr lang="en-US" dirty="0" smtClean="0"/>
              <a:t> always right!</a:t>
            </a:r>
          </a:p>
          <a:p>
            <a:pPr lvl="1"/>
            <a:r>
              <a:rPr lang="en-US" dirty="0" smtClean="0"/>
              <a:t>(just mostly always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Team involvement in process</a:t>
            </a:r>
          </a:p>
          <a:p>
            <a:pPr lvl="1"/>
            <a:r>
              <a:rPr lang="en-US" dirty="0" smtClean="0"/>
              <a:t>Get agreement wherever possible</a:t>
            </a:r>
          </a:p>
          <a:p>
            <a:pPr lvl="1"/>
            <a:r>
              <a:rPr lang="en-US" dirty="0" smtClean="0"/>
              <a:t>Decide on one approach where needed</a:t>
            </a:r>
          </a:p>
          <a:p>
            <a:pPr lvl="1"/>
            <a:r>
              <a:rPr lang="en-US" dirty="0" smtClean="0"/>
              <a:t>Don’t let your team work without guidance</a:t>
            </a:r>
          </a:p>
          <a:p>
            <a:endParaRPr lang="en-US" dirty="0"/>
          </a:p>
          <a:p>
            <a:r>
              <a:rPr lang="en-US" dirty="0" smtClean="0"/>
              <a:t>Follow through on decisions</a:t>
            </a:r>
          </a:p>
          <a:p>
            <a:pPr lvl="1"/>
            <a:r>
              <a:rPr lang="en-US" dirty="0" smtClean="0"/>
              <a:t>Un-making is not allowed!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#9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844598" y="1489395"/>
            <a:ext cx="37097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</a:t>
            </a:r>
            <a:b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 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0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034" t="24497" r="-284" b="19287"/>
          <a:stretch/>
        </p:blipFill>
        <p:spPr>
          <a:xfrm>
            <a:off x="1524000" y="1490400"/>
            <a:ext cx="9190800" cy="3884400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1981200" y="355946"/>
            <a:ext cx="8229600" cy="57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 Mentor?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49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2158" y="3200670"/>
            <a:ext cx="82277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0:41:00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1199" y="3200670"/>
            <a:ext cx="762961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Coding Standards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0:03:00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1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074">
            <a:off x="2380547" y="3236138"/>
            <a:ext cx="5833752" cy="123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0007">
            <a:off x="1858288" y="769482"/>
            <a:ext cx="6136513" cy="1512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559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349140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7048">
            <a:off x="8346844" y="2997611"/>
            <a:ext cx="1641797" cy="3576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869" y="4392706"/>
            <a:ext cx="2182506" cy="21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4932" b="15382"/>
          <a:stretch/>
        </p:blipFill>
        <p:spPr>
          <a:xfrm>
            <a:off x="2495176" y="2215568"/>
            <a:ext cx="7007412" cy="310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 rot="1292857">
            <a:off x="7559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349140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045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Learn something new</a:t>
            </a:r>
          </a:p>
          <a:p>
            <a:pPr lvl="1"/>
            <a:r>
              <a:rPr lang="en-US" b="1" dirty="0" smtClean="0"/>
              <a:t>Every Day</a:t>
            </a:r>
          </a:p>
          <a:p>
            <a:pPr lvl="1"/>
            <a:r>
              <a:rPr lang="en-US" dirty="0" smtClean="0"/>
              <a:t>Twitter / MSDN / </a:t>
            </a:r>
            <a:r>
              <a:rPr lang="en-US" dirty="0" err="1" smtClean="0"/>
              <a:t>Pluralsight</a:t>
            </a:r>
            <a:endParaRPr lang="en-US" dirty="0" smtClean="0"/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Alcock’s</a:t>
            </a:r>
            <a:r>
              <a:rPr lang="en-US" dirty="0" smtClean="0"/>
              <a:t> “Morning Brew”</a:t>
            </a:r>
          </a:p>
          <a:p>
            <a:pPr lvl="1"/>
            <a:endParaRPr lang="en-US" dirty="0"/>
          </a:p>
          <a:p>
            <a:r>
              <a:rPr lang="en-US" dirty="0" smtClean="0"/>
              <a:t>Share something new</a:t>
            </a:r>
          </a:p>
          <a:p>
            <a:pPr lvl="1"/>
            <a:r>
              <a:rPr lang="en-US" b="1" dirty="0" smtClean="0"/>
              <a:t>Every Day</a:t>
            </a:r>
          </a:p>
          <a:p>
            <a:pPr lvl="1"/>
            <a:r>
              <a:rPr lang="en-US" dirty="0" smtClean="0"/>
              <a:t>Mentoring / Pairing</a:t>
            </a:r>
          </a:p>
          <a:p>
            <a:pPr lvl="1"/>
            <a:r>
              <a:rPr lang="en-US" dirty="0" err="1" smtClean="0"/>
              <a:t>TechTalks</a:t>
            </a:r>
            <a:r>
              <a:rPr lang="en-US" dirty="0" smtClean="0"/>
              <a:t> / Open Forum Reviews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And </a:t>
            </a:r>
            <a:r>
              <a:rPr lang="en-US" dirty="0" err="1" smtClean="0"/>
              <a:t>SmartDevs</a:t>
            </a:r>
            <a:r>
              <a:rPr lang="en-US" dirty="0" smtClean="0"/>
              <a:t> UG presentations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559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349140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8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158233">
            <a:off x="2027870" y="2767282"/>
            <a:ext cx="813626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Where’s the Pizza?</a:t>
            </a:r>
            <a:endParaRPr lang="en-GB" sz="8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0:45:00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1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741" t="40048" r="741" b="-17164"/>
          <a:stretch/>
        </p:blipFill>
        <p:spPr>
          <a:xfrm>
            <a:off x="2495177" y="2215568"/>
            <a:ext cx="7007412" cy="39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11</a:t>
            </a:r>
            <a:r>
              <a:rPr lang="en-US" dirty="0"/>
              <a:t>: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57" y="1417638"/>
            <a:ext cx="4859431" cy="46893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5328" y="1417638"/>
            <a:ext cx="4887260" cy="47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29" y="1670669"/>
            <a:ext cx="3500188" cy="4529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7835" y="2375223"/>
            <a:ext cx="380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Break down your</a:t>
            </a:r>
          </a:p>
          <a:p>
            <a:pPr algn="l"/>
            <a:r>
              <a:rPr lang="en-US" sz="3600" dirty="0"/>
              <a:t>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0:00:00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9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 </a:t>
            </a:r>
            <a:r>
              <a:rPr lang="en-US" dirty="0" smtClean="0"/>
              <a:t>11</a:t>
            </a:r>
            <a:r>
              <a:rPr lang="en-US" dirty="0"/>
              <a:t>: Break down your Requirements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911" y="2305567"/>
            <a:ext cx="5017337" cy="3169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598" y="2305567"/>
            <a:ext cx="34759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 Quick Search</a:t>
            </a:r>
          </a:p>
          <a:p>
            <a:endParaRPr lang="en-US" sz="1350" dirty="0"/>
          </a:p>
          <a:p>
            <a:r>
              <a:rPr lang="en-US" sz="1350" dirty="0"/>
              <a:t>Create Web App (</a:t>
            </a:r>
            <a:r>
              <a:rPr lang="en-US" sz="1350" dirty="0" err="1"/>
              <a:t>inc</a:t>
            </a:r>
            <a:r>
              <a:rPr lang="en-US" sz="1350" dirty="0"/>
              <a:t> build &amp; deployment)</a:t>
            </a:r>
          </a:p>
          <a:p>
            <a:r>
              <a:rPr lang="en-US" sz="1350" dirty="0"/>
              <a:t>Search page (controller / view)</a:t>
            </a:r>
          </a:p>
          <a:p>
            <a:r>
              <a:rPr lang="en-US" sz="1350" dirty="0"/>
              <a:t>	</a:t>
            </a:r>
            <a:r>
              <a:rPr lang="en-US" sz="1350" dirty="0"/>
              <a:t>Authorization restriction</a:t>
            </a:r>
          </a:p>
          <a:p>
            <a:r>
              <a:rPr lang="en-US" sz="1350" dirty="0"/>
              <a:t>Tabs on Search Page</a:t>
            </a:r>
          </a:p>
          <a:p>
            <a:r>
              <a:rPr lang="en-US" sz="1350" dirty="0"/>
              <a:t>	</a:t>
            </a:r>
            <a:r>
              <a:rPr lang="en-US" sz="1350" dirty="0"/>
              <a:t>Authorization restrictions</a:t>
            </a:r>
          </a:p>
          <a:p>
            <a:r>
              <a:rPr lang="en-US" sz="1350" dirty="0"/>
              <a:t>Search box</a:t>
            </a:r>
          </a:p>
          <a:p>
            <a:r>
              <a:rPr lang="en-US" sz="1350" dirty="0"/>
              <a:t>Type-and-show-Summary (dummy API)</a:t>
            </a:r>
          </a:p>
          <a:p>
            <a:r>
              <a:rPr lang="en-US" sz="1350" dirty="0"/>
              <a:t>Type-and-show-Summary API</a:t>
            </a:r>
          </a:p>
          <a:p>
            <a:r>
              <a:rPr lang="en-US" sz="1350" dirty="0"/>
              <a:t>	</a:t>
            </a:r>
            <a:r>
              <a:rPr lang="en-US" sz="1350" dirty="0"/>
              <a:t>(depends on Search Engine)</a:t>
            </a:r>
          </a:p>
          <a:p>
            <a:r>
              <a:rPr lang="en-US" sz="1350" dirty="0"/>
              <a:t>Search button &amp; View Results link</a:t>
            </a:r>
          </a:p>
          <a:p>
            <a:r>
              <a:rPr lang="en-US" sz="1350" dirty="0"/>
              <a:t>	</a:t>
            </a:r>
            <a:r>
              <a:rPr lang="en-US" sz="1350" dirty="0"/>
              <a:t>Log search query for audit</a:t>
            </a:r>
          </a:p>
          <a:p>
            <a:r>
              <a:rPr lang="en-US" sz="1350" dirty="0"/>
              <a:t>Browse All link</a:t>
            </a:r>
          </a:p>
          <a:p>
            <a:r>
              <a:rPr lang="en-US" sz="1350" dirty="0"/>
              <a:t>	</a:t>
            </a:r>
            <a:r>
              <a:rPr lang="en-US" sz="1350" dirty="0"/>
              <a:t>Log usage for audit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028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 </a:t>
            </a:r>
            <a:r>
              <a:rPr lang="en-US" dirty="0" smtClean="0"/>
              <a:t>11</a:t>
            </a:r>
            <a:r>
              <a:rPr lang="en-US" dirty="0"/>
              <a:t>: Break down your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800" dirty="0"/>
          </a:p>
          <a:p>
            <a:pPr lvl="1"/>
            <a:r>
              <a:rPr lang="en-US" sz="1800" dirty="0"/>
              <a:t>Bite-sized </a:t>
            </a:r>
            <a:r>
              <a:rPr lang="mr-IN" sz="1800" dirty="0"/>
              <a:t>–</a:t>
            </a:r>
            <a:r>
              <a:rPr lang="en-US" sz="1800" dirty="0"/>
              <a:t> </a:t>
            </a:r>
            <a:r>
              <a:rPr lang="en-US" sz="1800" b="1" i="1" u="sng" dirty="0"/>
              <a:t>NOT</a:t>
            </a:r>
            <a:r>
              <a:rPr lang="en-US" sz="1800" dirty="0"/>
              <a:t> snack or meal-sized PBIs</a:t>
            </a:r>
          </a:p>
          <a:p>
            <a:pPr lvl="2"/>
            <a:r>
              <a:rPr lang="en-US" sz="1800" dirty="0"/>
              <a:t>From a Developer’s perspective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Business Analysts think in Features, not PBIs</a:t>
            </a:r>
          </a:p>
          <a:p>
            <a:pPr lvl="2"/>
            <a:r>
              <a:rPr lang="en-US" sz="1800" dirty="0"/>
              <a:t>Don’t get distracted by implementation details at Feature level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You’re building it, YOU break it down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3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12</a:t>
            </a:r>
            <a:r>
              <a:rPr lang="en-US" dirty="0"/>
              <a:t>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4" y="2241552"/>
            <a:ext cx="8684193" cy="3276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0:04:00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92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132076" y="2158062"/>
            <a:ext cx="5450324" cy="3295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12</a:t>
            </a:r>
            <a:r>
              <a:rPr lang="en-US" dirty="0"/>
              <a:t>: Instrumentation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076" y="2357902"/>
            <a:ext cx="5390508" cy="3095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78" y="2152867"/>
            <a:ext cx="5248555" cy="3203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62" y="2235034"/>
            <a:ext cx="5266024" cy="321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62" y="2158062"/>
            <a:ext cx="5266024" cy="3295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362" y="2201810"/>
            <a:ext cx="4335038" cy="325127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531" y="2357901"/>
            <a:ext cx="7680061" cy="2820854"/>
          </a:xfrm>
        </p:spPr>
        <p:txBody>
          <a:bodyPr>
            <a:normAutofit fontScale="70000" lnSpcReduction="20000"/>
          </a:bodyPr>
          <a:lstStyle/>
          <a:p>
            <a:r>
              <a:rPr lang="en-US" sz="2100" b="1" dirty="0"/>
              <a:t>What to capture?</a:t>
            </a:r>
          </a:p>
          <a:p>
            <a:r>
              <a:rPr lang="en-US" dirty="0" smtClean="0"/>
              <a:t>Counters </a:t>
            </a:r>
            <a:r>
              <a:rPr lang="en-US" dirty="0"/>
              <a:t>– </a:t>
            </a:r>
            <a:r>
              <a:rPr lang="en-US" dirty="0" smtClean="0"/>
              <a:t>Incrementing  or</a:t>
            </a:r>
            <a:br>
              <a:rPr lang="en-US" dirty="0" smtClean="0"/>
            </a:br>
            <a:r>
              <a:rPr lang="en-US" dirty="0" smtClean="0"/>
              <a:t>	Decrementing counts</a:t>
            </a:r>
          </a:p>
          <a:p>
            <a:r>
              <a:rPr lang="en-US" dirty="0" smtClean="0"/>
              <a:t>Gauges – Instantaneous Values</a:t>
            </a:r>
          </a:p>
          <a:p>
            <a:r>
              <a:rPr lang="en-US" dirty="0" smtClean="0"/>
              <a:t>Meters – Rates of events</a:t>
            </a:r>
          </a:p>
          <a:p>
            <a:r>
              <a:rPr lang="en-US" dirty="0" smtClean="0"/>
              <a:t>Histograms – Distribution of </a:t>
            </a:r>
            <a:br>
              <a:rPr lang="en-US" dirty="0" smtClean="0"/>
            </a:br>
            <a:r>
              <a:rPr lang="en-US" dirty="0" smtClean="0"/>
              <a:t>	stream values</a:t>
            </a:r>
          </a:p>
          <a:p>
            <a:r>
              <a:rPr lang="en-US" dirty="0" smtClean="0"/>
              <a:t>Timers – How long did a code </a:t>
            </a:r>
            <a:br>
              <a:rPr lang="en-US" dirty="0" smtClean="0"/>
            </a:br>
            <a:r>
              <a:rPr lang="en-US" dirty="0" smtClean="0"/>
              <a:t>	block take to execute?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Agree them!</a:t>
            </a:r>
          </a:p>
          <a:p>
            <a:endParaRPr lang="en-US" dirty="0" smtClean="0"/>
          </a:p>
          <a:p>
            <a:r>
              <a:rPr lang="en-US" dirty="0"/>
              <a:t>Document them!</a:t>
            </a:r>
          </a:p>
          <a:p>
            <a:pPr lvl="1"/>
            <a:r>
              <a:rPr lang="en-US" dirty="0" smtClean="0"/>
              <a:t>Development handbook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Enforce them!</a:t>
            </a:r>
          </a:p>
          <a:p>
            <a:pPr lvl="1"/>
            <a:r>
              <a:rPr lang="en-US" dirty="0" smtClean="0"/>
              <a:t>Code Reviews</a:t>
            </a:r>
          </a:p>
          <a:p>
            <a:pPr lvl="1"/>
            <a:r>
              <a:rPr lang="en-US" dirty="0" err="1" smtClean="0"/>
              <a:t>StyleCop</a:t>
            </a:r>
            <a:r>
              <a:rPr lang="en-US" dirty="0" smtClean="0"/>
              <a:t> / </a:t>
            </a:r>
            <a:r>
              <a:rPr lang="en-US" dirty="0" err="1" smtClean="0"/>
              <a:t>FxCop</a:t>
            </a:r>
            <a:r>
              <a:rPr lang="en-US" dirty="0" smtClean="0"/>
              <a:t> / </a:t>
            </a:r>
            <a:r>
              <a:rPr lang="en-US" dirty="0" err="1" smtClean="0"/>
              <a:t>NDepend</a:t>
            </a:r>
            <a:endParaRPr lang="en-US" dirty="0" smtClean="0"/>
          </a:p>
          <a:p>
            <a:pPr lvl="1"/>
            <a:r>
              <a:rPr lang="en-US" dirty="0" smtClean="0"/>
              <a:t>Break the build!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765954" y="1586618"/>
            <a:ext cx="39071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Coding Standards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8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12</a:t>
            </a:r>
            <a:r>
              <a:rPr lang="en-US" dirty="0"/>
              <a:t>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205" y="2463018"/>
            <a:ext cx="2671802" cy="2815496"/>
          </a:xfrm>
        </p:spPr>
        <p:txBody>
          <a:bodyPr>
            <a:normAutofit/>
          </a:bodyPr>
          <a:lstStyle/>
          <a:p>
            <a:r>
              <a:rPr lang="en-US" sz="2100" b="1" dirty="0" err="1"/>
              <a:t>Visualise</a:t>
            </a:r>
            <a:r>
              <a:rPr lang="en-US" sz="2100" b="1" dirty="0"/>
              <a:t> your metrics</a:t>
            </a:r>
          </a:p>
          <a:p>
            <a:endParaRPr lang="en-US" sz="1800" dirty="0"/>
          </a:p>
          <a:p>
            <a:pPr lvl="1"/>
            <a:r>
              <a:rPr lang="en-US" sz="1650" dirty="0"/>
              <a:t>Ask questions about your software.</a:t>
            </a:r>
          </a:p>
          <a:p>
            <a:pPr lvl="1"/>
            <a:r>
              <a:rPr lang="en-US" sz="1650" dirty="0"/>
              <a:t>Answer</a:t>
            </a:r>
            <a:r>
              <a:rPr lang="en-US" sz="1650" dirty="0"/>
              <a:t> </a:t>
            </a:r>
            <a:r>
              <a:rPr lang="en-US" sz="1650" dirty="0"/>
              <a:t>them visually.</a:t>
            </a:r>
          </a:p>
          <a:p>
            <a:pPr lvl="1"/>
            <a:r>
              <a:rPr lang="en-US" sz="1650" dirty="0"/>
              <a:t>Make them available.</a:t>
            </a:r>
          </a:p>
          <a:p>
            <a:pPr lvl="1"/>
            <a:endParaRPr lang="en-US" sz="1650" dirty="0"/>
          </a:p>
          <a:p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973" y="2325702"/>
            <a:ext cx="5500427" cy="3090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 rot="20759865">
            <a:off x="2650014" y="4101126"/>
            <a:ext cx="2065694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DASHBOARD </a:t>
            </a:r>
            <a:b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ALL THE </a:t>
            </a:r>
            <a:b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THINGS!</a:t>
            </a:r>
            <a:endParaRPr lang="en-US" sz="27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32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12</a:t>
            </a:r>
            <a:r>
              <a:rPr lang="en-US" dirty="0"/>
              <a:t>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pPr lvl="1"/>
            <a:r>
              <a:rPr lang="en-US" sz="1800" dirty="0"/>
              <a:t>Instrument </a:t>
            </a:r>
            <a:r>
              <a:rPr lang="en-US" sz="1800" b="1" i="1" u="sng" dirty="0"/>
              <a:t>EVERYTHING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Metrics.Net</a:t>
            </a:r>
            <a:endParaRPr lang="en-US" sz="1800" dirty="0"/>
          </a:p>
          <a:p>
            <a:pPr lvl="2"/>
            <a:r>
              <a:rPr lang="en-US" sz="1800" dirty="0"/>
              <a:t>Performance Counters</a:t>
            </a:r>
          </a:p>
          <a:p>
            <a:pPr lvl="2"/>
            <a:r>
              <a:rPr lang="en-US" sz="1800" dirty="0"/>
              <a:t>Frequency as well as Duration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Build Dashboards to surface metrics</a:t>
            </a:r>
          </a:p>
          <a:p>
            <a:pPr lvl="2"/>
            <a:r>
              <a:rPr lang="en-US" sz="1800" dirty="0" err="1"/>
              <a:t>Splunk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03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13</a:t>
            </a:r>
            <a:r>
              <a:rPr lang="en-US" dirty="0"/>
              <a:t>: …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15" y="1417638"/>
            <a:ext cx="5240185" cy="4083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307835" y="2375223"/>
            <a:ext cx="3808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Benchmark</a:t>
            </a:r>
            <a:endParaRPr lang="en-US" sz="3600" dirty="0"/>
          </a:p>
          <a:p>
            <a:pPr algn="l"/>
            <a:r>
              <a:rPr lang="en-US" sz="3600" dirty="0"/>
              <a:t>Performance</a:t>
            </a:r>
          </a:p>
          <a:p>
            <a:pPr algn="l"/>
            <a:endParaRPr lang="en-US" sz="3600" dirty="0"/>
          </a:p>
          <a:p>
            <a:pPr algn="l"/>
            <a:r>
              <a:rPr lang="en-US" dirty="0"/>
              <a:t>Eh? What?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Performance of what exactly?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0:08:00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43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3: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6960" y="2241551"/>
            <a:ext cx="7543800" cy="3017520"/>
          </a:xfrm>
        </p:spPr>
        <p:txBody>
          <a:bodyPr>
            <a:noAutofit/>
          </a:bodyPr>
          <a:lstStyle/>
          <a:p>
            <a:endParaRPr lang="en-GB" sz="2100" dirty="0"/>
          </a:p>
          <a:p>
            <a:r>
              <a:rPr lang="en-GB" sz="2100" dirty="0"/>
              <a:t>What are your</a:t>
            </a:r>
          </a:p>
          <a:p>
            <a:r>
              <a:rPr lang="en-GB" sz="2100" dirty="0"/>
              <a:t>Load-times ?</a:t>
            </a:r>
          </a:p>
          <a:p>
            <a:endParaRPr lang="en-GB" sz="2100" dirty="0"/>
          </a:p>
          <a:p>
            <a:pPr lvl="1"/>
            <a:r>
              <a:rPr lang="en-GB" sz="1500" dirty="0">
                <a:hlinkClick r:id="rId2"/>
              </a:rPr>
              <a:t>Chrome DevTools</a:t>
            </a:r>
            <a:endParaRPr lang="en-GB" sz="1500" dirty="0">
              <a:hlinkClick r:id="rId3"/>
            </a:endParaRPr>
          </a:p>
          <a:p>
            <a:pPr lvl="1"/>
            <a:r>
              <a:rPr lang="en-GB" sz="1500" dirty="0">
                <a:hlinkClick r:id="rId3"/>
              </a:rPr>
              <a:t>BrowserPerf</a:t>
            </a:r>
            <a:endParaRPr lang="en-GB" sz="1500" dirty="0"/>
          </a:p>
          <a:p>
            <a:pPr lvl="1"/>
            <a:r>
              <a:rPr lang="en-GB" sz="1500" dirty="0">
                <a:hlinkClick r:id="rId4"/>
              </a:rPr>
              <a:t>PerfJankie</a:t>
            </a:r>
            <a:endParaRPr lang="en-GB" sz="1500" dirty="0"/>
          </a:p>
          <a:p>
            <a:pPr lvl="1"/>
            <a:endParaRPr lang="en-GB" sz="1500" dirty="0"/>
          </a:p>
          <a:p>
            <a:pPr lvl="1"/>
            <a:r>
              <a:rPr lang="en-GB" sz="1500" dirty="0"/>
              <a:t>Part of your test suite</a:t>
            </a:r>
            <a:endParaRPr lang="en-US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741" y="2241551"/>
            <a:ext cx="6024659" cy="3068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7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13</a:t>
            </a:r>
            <a:r>
              <a:rPr lang="en-US" dirty="0"/>
              <a:t>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531" y="2241551"/>
            <a:ext cx="7543800" cy="3017520"/>
          </a:xfrm>
        </p:spPr>
        <p:txBody>
          <a:bodyPr>
            <a:noAutofit/>
          </a:bodyPr>
          <a:lstStyle/>
          <a:p>
            <a:endParaRPr lang="en-GB" sz="2100" dirty="0"/>
          </a:p>
          <a:p>
            <a:r>
              <a:rPr lang="en-GB" sz="2100" dirty="0"/>
              <a:t>What are </a:t>
            </a:r>
            <a:r>
              <a:rPr lang="en-GB" sz="2100" dirty="0" smtClean="0"/>
              <a:t>your run-times</a:t>
            </a:r>
            <a:r>
              <a:rPr lang="en-GB" sz="2100" dirty="0"/>
              <a:t>?</a:t>
            </a:r>
          </a:p>
          <a:p>
            <a:endParaRPr lang="en-GB" sz="2100" dirty="0"/>
          </a:p>
          <a:p>
            <a:pPr lvl="1"/>
            <a:r>
              <a:rPr lang="en-GB" sz="1950" dirty="0">
                <a:hlinkClick r:id="rId2"/>
              </a:rPr>
              <a:t>BenchmarkDotNet</a:t>
            </a:r>
            <a:endParaRPr lang="en-GB" sz="1950" dirty="0"/>
          </a:p>
          <a:p>
            <a:pPr lvl="1"/>
            <a:endParaRPr lang="en-GB" sz="1950" dirty="0"/>
          </a:p>
          <a:p>
            <a:r>
              <a:rPr lang="en-GB" sz="2100" dirty="0"/>
              <a:t>Part of your unit </a:t>
            </a:r>
            <a:br>
              <a:rPr lang="en-GB" sz="2100" dirty="0"/>
            </a:br>
            <a:r>
              <a:rPr lang="en-GB" sz="2100" dirty="0"/>
              <a:t>tests</a:t>
            </a:r>
            <a:endParaRPr lang="en-US" sz="21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61137" y="2241551"/>
            <a:ext cx="5721263" cy="3200225"/>
            <a:chOff x="4308953" y="1845734"/>
            <a:chExt cx="7628351" cy="4266967"/>
          </a:xfrm>
        </p:grpSpPr>
        <p:sp>
          <p:nvSpPr>
            <p:cNvPr id="7" name="Rectangle 6"/>
            <p:cNvSpPr/>
            <p:nvPr/>
          </p:nvSpPr>
          <p:spPr>
            <a:xfrm>
              <a:off x="4308953" y="1845734"/>
              <a:ext cx="7628351" cy="426696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17" y="2115100"/>
              <a:ext cx="7620000" cy="27305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321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13</a:t>
            </a:r>
            <a:r>
              <a:rPr lang="en-US" dirty="0"/>
              <a:t>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6960" y="2241551"/>
            <a:ext cx="7543800" cy="3017520"/>
          </a:xfrm>
        </p:spPr>
        <p:txBody>
          <a:bodyPr>
            <a:noAutofit/>
          </a:bodyPr>
          <a:lstStyle/>
          <a:p>
            <a:endParaRPr lang="en-US" sz="2100" dirty="0"/>
          </a:p>
          <a:p>
            <a:pPr lvl="1"/>
            <a:r>
              <a:rPr lang="en-US" sz="2100" dirty="0"/>
              <a:t>Depends on instrumentation - usually</a:t>
            </a:r>
            <a:endParaRPr lang="en-US" sz="2100" b="1" i="1" u="sng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Performance baseline</a:t>
            </a:r>
          </a:p>
          <a:p>
            <a:pPr lvl="2"/>
            <a:r>
              <a:rPr lang="en-US" sz="2100" dirty="0"/>
              <a:t>Against representative data sets</a:t>
            </a:r>
          </a:p>
          <a:p>
            <a:pPr lvl="2"/>
            <a:r>
              <a:rPr lang="en-US" sz="2100" dirty="0"/>
              <a:t>Compare </a:t>
            </a:r>
            <a:r>
              <a:rPr lang="en-US" sz="2100" b="1" i="1" u="sng" dirty="0"/>
              <a:t>before</a:t>
            </a:r>
            <a:r>
              <a:rPr lang="en-US" sz="2100" dirty="0"/>
              <a:t> and </a:t>
            </a:r>
            <a:r>
              <a:rPr lang="en-US" sz="2100" b="1" i="1" u="sng" dirty="0"/>
              <a:t>after</a:t>
            </a:r>
            <a:r>
              <a:rPr lang="en-US" sz="2100" dirty="0"/>
              <a:t> changes</a:t>
            </a:r>
            <a:endParaRPr lang="en-US" sz="1800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Tools: </a:t>
            </a:r>
            <a:r>
              <a:rPr lang="en-US" sz="2100" dirty="0" err="1"/>
              <a:t>Benchmark.Net</a:t>
            </a:r>
            <a:r>
              <a:rPr lang="en-US" sz="2100" dirty="0"/>
              <a:t>, Application Insights, SQL Profiler, </a:t>
            </a:r>
            <a:r>
              <a:rPr lang="en-US" sz="2100" dirty="0" err="1"/>
              <a:t>PerfJankie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27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14</a:t>
            </a:r>
            <a:r>
              <a:rPr lang="en-US" dirty="0"/>
              <a:t>: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3987"/>
          <a:stretch/>
        </p:blipFill>
        <p:spPr>
          <a:xfrm>
            <a:off x="6560400" y="1417638"/>
            <a:ext cx="5022000" cy="4378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07835" y="2375221"/>
            <a:ext cx="3808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Track your</a:t>
            </a:r>
          </a:p>
          <a:p>
            <a:pPr algn="l"/>
            <a:r>
              <a:rPr lang="en-US" sz="3600" dirty="0"/>
              <a:t>Technical </a:t>
            </a:r>
          </a:p>
          <a:p>
            <a:pPr algn="l"/>
            <a:r>
              <a:rPr lang="en-US" sz="3600" dirty="0"/>
              <a:t>Debt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0:12:00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0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14</a:t>
            </a:r>
            <a:r>
              <a:rPr lang="en-US" dirty="0"/>
              <a:t>: </a:t>
            </a:r>
            <a:r>
              <a:rPr lang="en-US" dirty="0" smtClean="0"/>
              <a:t>Track your </a:t>
            </a:r>
            <a:r>
              <a:rPr lang="en-US" dirty="0"/>
              <a:t>Technical Debt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45" y="2241551"/>
            <a:ext cx="5018955" cy="3154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531" y="2241551"/>
            <a:ext cx="7543800" cy="3017520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r>
              <a:rPr lang="en-US" sz="1800" dirty="0" err="1"/>
              <a:t>SonarLint</a:t>
            </a:r>
            <a:r>
              <a:rPr lang="en-US" sz="1800" dirty="0"/>
              <a:t> / </a:t>
            </a:r>
            <a:r>
              <a:rPr lang="en-US" sz="1800" dirty="0" err="1"/>
              <a:t>SonarQube</a:t>
            </a:r>
            <a:endParaRPr lang="en-US" sz="1800" b="1" i="1" u="sng" dirty="0"/>
          </a:p>
          <a:p>
            <a:pPr lvl="1"/>
            <a:endParaRPr lang="en-US" sz="1800" dirty="0"/>
          </a:p>
          <a:p>
            <a:pPr lvl="2"/>
            <a:r>
              <a:rPr lang="en-US" sz="1800" dirty="0"/>
              <a:t>Analyses source code</a:t>
            </a:r>
          </a:p>
          <a:p>
            <a:pPr lvl="2"/>
            <a:r>
              <a:rPr lang="en-US" sz="1800" dirty="0"/>
              <a:t>Records Results</a:t>
            </a:r>
          </a:p>
          <a:p>
            <a:pPr lvl="2"/>
            <a:r>
              <a:rPr lang="en-US" sz="1800" dirty="0"/>
              <a:t>Tracks changes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It’s a code quality </a:t>
            </a:r>
            <a:br>
              <a:rPr lang="en-US" sz="1800" dirty="0"/>
            </a:br>
            <a:r>
              <a:rPr lang="en-US" sz="1800" dirty="0"/>
              <a:t>dashboard!</a:t>
            </a:r>
          </a:p>
        </p:txBody>
      </p:sp>
    </p:spTree>
    <p:extLst>
      <p:ext uri="{BB962C8B-B14F-4D97-AF65-F5344CB8AC3E}">
        <p14:creationId xmlns:p14="http://schemas.microsoft.com/office/powerpoint/2010/main" val="19566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15</a:t>
            </a:r>
            <a:r>
              <a:rPr lang="en-US" dirty="0"/>
              <a:t>: …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04" y="1417638"/>
            <a:ext cx="5167928" cy="4355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307835" y="2375223"/>
            <a:ext cx="380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Production</a:t>
            </a:r>
          </a:p>
          <a:p>
            <a:pPr algn="l"/>
            <a:r>
              <a:rPr lang="en-US" sz="3600" dirty="0"/>
              <a:t>Readiness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0:16:00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69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15</a:t>
            </a:r>
            <a:r>
              <a:rPr lang="en-US" dirty="0"/>
              <a:t>: Production Readiness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050" b="1" dirty="0"/>
          </a:p>
          <a:p>
            <a:r>
              <a:rPr lang="en-US" sz="2400" b="1" dirty="0"/>
              <a:t>Are you Production Ready?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Is your software</a:t>
            </a:r>
            <a:r>
              <a:rPr lang="mr-IN" sz="2400" dirty="0"/>
              <a:t>…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104" y="2241550"/>
            <a:ext cx="3744656" cy="33267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759865">
            <a:off x="2497961" y="3921162"/>
            <a:ext cx="2369816" cy="145424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Don’t forget </a:t>
            </a:r>
          </a:p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all your lovely</a:t>
            </a:r>
          </a:p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NFRs!</a:t>
            </a:r>
            <a:endParaRPr lang="en-US" sz="3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1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3864" y="2177669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2889" y="3200670"/>
            <a:ext cx="87662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0:09:00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66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16</a:t>
            </a:r>
            <a:r>
              <a:rPr lang="en-US" dirty="0" smtClean="0"/>
              <a:t>: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210" y="1417638"/>
            <a:ext cx="4371190" cy="4371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7835" y="2375223"/>
            <a:ext cx="380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Step </a:t>
            </a:r>
            <a:r>
              <a:rPr lang="en-US" sz="3600" b="1" i="1" u="sng" dirty="0"/>
              <a:t>away</a:t>
            </a:r>
            <a:r>
              <a:rPr lang="en-US" sz="3600" dirty="0"/>
              <a:t> from</a:t>
            </a:r>
          </a:p>
          <a:p>
            <a:pPr algn="l"/>
            <a:r>
              <a:rPr lang="en-US" sz="3600" dirty="0"/>
              <a:t>the Shiny thing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0:20:00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3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1072203"/>
            <a:ext cx="7608346" cy="1088068"/>
          </a:xfrm>
        </p:spPr>
        <p:txBody>
          <a:bodyPr>
            <a:normAutofit fontScale="90000"/>
          </a:bodyPr>
          <a:lstStyle/>
          <a:p>
            <a:r>
              <a:rPr lang="en-US" dirty="0"/>
              <a:t>Thing </a:t>
            </a:r>
            <a:r>
              <a:rPr lang="en-US" dirty="0" smtClean="0"/>
              <a:t>16</a:t>
            </a:r>
            <a:r>
              <a:rPr lang="en-US" dirty="0" smtClean="0"/>
              <a:t>: Step </a:t>
            </a:r>
            <a:r>
              <a:rPr lang="en-US" b="1" i="1" u="sng" dirty="0" smtClean="0"/>
              <a:t>away</a:t>
            </a:r>
            <a:r>
              <a:rPr lang="en-US" dirty="0" smtClean="0"/>
              <a:t> from the Shiny thing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6960" y="2241551"/>
            <a:ext cx="7543800" cy="3017520"/>
          </a:xfrm>
        </p:spPr>
        <p:txBody>
          <a:bodyPr>
            <a:noAutofit/>
          </a:bodyPr>
          <a:lstStyle/>
          <a:p>
            <a:endParaRPr lang="en-US" sz="2100" dirty="0"/>
          </a:p>
          <a:p>
            <a:pPr lvl="1"/>
            <a:r>
              <a:rPr lang="en-US" sz="2100" dirty="0"/>
              <a:t>Restrain the urge to use the newest shiny stuff</a:t>
            </a:r>
          </a:p>
          <a:p>
            <a:pPr lvl="2"/>
            <a:r>
              <a:rPr lang="en-US" sz="1800" dirty="0"/>
              <a:t>New tools mean new problems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DO prototype or evaluate</a:t>
            </a:r>
            <a:endParaRPr lang="en-US" sz="1800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But also be PRAGMATIC</a:t>
            </a:r>
          </a:p>
        </p:txBody>
      </p:sp>
    </p:spTree>
    <p:extLst>
      <p:ext uri="{BB962C8B-B14F-4D97-AF65-F5344CB8AC3E}">
        <p14:creationId xmlns:p14="http://schemas.microsoft.com/office/powerpoint/2010/main" val="19443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17</a:t>
            </a:r>
            <a:r>
              <a:rPr lang="en-US" dirty="0"/>
              <a:t>: Security, Security, Security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14" y="2264391"/>
            <a:ext cx="5429691" cy="3262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80" y="2586506"/>
            <a:ext cx="2824826" cy="261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0:24:00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79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17</a:t>
            </a:r>
            <a:r>
              <a:rPr lang="en-US" dirty="0"/>
              <a:t>: Security, Security,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2168"/>
            <a:ext cx="10972800" cy="4525963"/>
          </a:xfrm>
        </p:spPr>
        <p:txBody>
          <a:bodyPr>
            <a:noAutofit/>
          </a:bodyPr>
          <a:lstStyle/>
          <a:p>
            <a:pPr lvl="1"/>
            <a:r>
              <a:rPr lang="en-US" sz="1800" dirty="0"/>
              <a:t>Build a security culture</a:t>
            </a:r>
          </a:p>
          <a:p>
            <a:pPr lvl="1"/>
            <a:r>
              <a:rPr lang="en-US" sz="1800" dirty="0"/>
              <a:t>Be objective</a:t>
            </a:r>
          </a:p>
          <a:p>
            <a:pPr lvl="2"/>
            <a:r>
              <a:rPr lang="en-US" sz="1800" dirty="0"/>
              <a:t>What are the attack vectors?</a:t>
            </a:r>
          </a:p>
          <a:p>
            <a:pPr lvl="2"/>
            <a:r>
              <a:rPr lang="en-US" sz="1800" dirty="0"/>
              <a:t>Where’s your data?</a:t>
            </a:r>
          </a:p>
          <a:p>
            <a:pPr lvl="1"/>
            <a:endParaRPr lang="en-US" sz="1800" dirty="0"/>
          </a:p>
          <a:p>
            <a:pPr lvl="1"/>
            <a:r>
              <a:rPr lang="en-US" sz="1800" b="1" dirty="0"/>
              <a:t>DON’T</a:t>
            </a:r>
            <a:r>
              <a:rPr lang="en-US" sz="1800" dirty="0"/>
              <a:t> write it yourself</a:t>
            </a:r>
          </a:p>
          <a:p>
            <a:pPr lvl="2"/>
            <a:r>
              <a:rPr lang="en-US" sz="1800" dirty="0"/>
              <a:t>Crypto</a:t>
            </a:r>
          </a:p>
          <a:p>
            <a:pPr lvl="2"/>
            <a:r>
              <a:rPr lang="en-US" sz="1800" dirty="0" err="1"/>
              <a:t>AuthN</a:t>
            </a:r>
            <a:endParaRPr lang="en-US" sz="1800" dirty="0"/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That one PEN test before deployment is NOT enough</a:t>
            </a:r>
          </a:p>
          <a:p>
            <a:pPr lvl="1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1520" y="2443575"/>
            <a:ext cx="2821927" cy="19389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Security is a </a:t>
            </a:r>
            <a: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</a:t>
            </a:r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evel </a:t>
            </a:r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zero </a:t>
            </a:r>
            <a: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40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</a:t>
            </a:r>
            <a:endParaRPr lang="en-US" sz="405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754102">
            <a:off x="6621555" y="5029758"/>
            <a:ext cx="4269951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It’s </a:t>
            </a:r>
            <a:r>
              <a:rPr lang="en-US" sz="40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NEVER optional</a:t>
            </a:r>
          </a:p>
        </p:txBody>
      </p:sp>
    </p:spTree>
    <p:extLst>
      <p:ext uri="{BB962C8B-B14F-4D97-AF65-F5344CB8AC3E}">
        <p14:creationId xmlns:p14="http://schemas.microsoft.com/office/powerpoint/2010/main" val="13429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18</a:t>
            </a:r>
            <a:r>
              <a:rPr lang="en-US" dirty="0"/>
              <a:t>: Clean Code Sessions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4932" b="15382"/>
          <a:stretch/>
        </p:blipFill>
        <p:spPr>
          <a:xfrm>
            <a:off x="2650840" y="2276759"/>
            <a:ext cx="7239920" cy="3206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0:28:00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07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18</a:t>
            </a:r>
            <a:r>
              <a:rPr lang="en-US" dirty="0"/>
              <a:t>: Clean Code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800" dirty="0"/>
          </a:p>
          <a:p>
            <a:pPr lvl="1"/>
            <a:r>
              <a:rPr lang="en-US" sz="1800" dirty="0"/>
              <a:t>Unconference Style</a:t>
            </a:r>
          </a:p>
          <a:p>
            <a:pPr lvl="2"/>
            <a:r>
              <a:rPr lang="en-US" sz="1800" dirty="0"/>
              <a:t>Not just a moan-session</a:t>
            </a:r>
            <a:endParaRPr lang="en-US" sz="15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Everyone contributes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Invite Guests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Show’n’Tell</a:t>
            </a:r>
            <a:r>
              <a:rPr lang="en-US" sz="1800" dirty="0"/>
              <a:t> </a:t>
            </a:r>
            <a:r>
              <a:rPr lang="en-US" sz="1800" b="1" i="1" u="sng" dirty="0"/>
              <a:t>SOMETHING</a:t>
            </a:r>
            <a:r>
              <a:rPr lang="en-US" sz="1800" dirty="0"/>
              <a:t> each session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19</a:t>
            </a:r>
            <a:r>
              <a:rPr lang="en-US" dirty="0"/>
              <a:t>: It’s all about the money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65" y="2436466"/>
            <a:ext cx="4321791" cy="2869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0793" y="2443575"/>
            <a:ext cx="3808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Do you know the</a:t>
            </a:r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of that feature?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2138950" y="2803499"/>
            <a:ext cx="3583481" cy="198515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245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COST</a:t>
            </a:r>
            <a:endParaRPr lang="en-US" sz="124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0:32:00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3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19</a:t>
            </a:r>
            <a:r>
              <a:rPr lang="en-US" dirty="0"/>
              <a:t>: It’s all about the money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93187"/>
            <a:ext cx="10972800" cy="4525963"/>
          </a:xfrm>
        </p:spPr>
        <p:txBody>
          <a:bodyPr>
            <a:normAutofit/>
          </a:bodyPr>
          <a:lstStyle/>
          <a:p>
            <a:r>
              <a:rPr lang="en-US" sz="1800" b="1" dirty="0"/>
              <a:t>Consider what things actually cost</a:t>
            </a:r>
            <a:r>
              <a:rPr lang="mr-IN" sz="1800" b="1" dirty="0"/>
              <a:t>…</a:t>
            </a:r>
            <a:endParaRPr lang="en-GB" sz="1800" b="1" dirty="0"/>
          </a:p>
          <a:p>
            <a:endParaRPr lang="en-GB" sz="1800" dirty="0"/>
          </a:p>
          <a:p>
            <a:r>
              <a:rPr lang="en-GB" sz="1800" dirty="0"/>
              <a:t>”Yes, but let me work out the cost</a:t>
            </a:r>
            <a:r>
              <a:rPr lang="mr-IN" sz="1800" dirty="0"/>
              <a:t>…</a:t>
            </a:r>
            <a:r>
              <a:rPr lang="en-GB" sz="1800" dirty="0"/>
              <a:t>”</a:t>
            </a:r>
          </a:p>
          <a:p>
            <a:endParaRPr lang="en-GB" sz="1800" dirty="0"/>
          </a:p>
          <a:p>
            <a:r>
              <a:rPr lang="en-GB" sz="1800" dirty="0"/>
              <a:t>Scaling up / out costs a lot</a:t>
            </a:r>
          </a:p>
          <a:p>
            <a:r>
              <a:rPr lang="en-GB" sz="1800" dirty="0"/>
              <a:t> do you need to scale?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13" y="2241551"/>
            <a:ext cx="3640048" cy="33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GB" dirty="0" smtClean="0"/>
              <a:t>20</a:t>
            </a:r>
            <a:r>
              <a:rPr lang="en-GB" dirty="0"/>
              <a:t>: K.I.S.A.L.A.P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02398" y="2201202"/>
            <a:ext cx="4080002" cy="2938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24531" y="2917048"/>
            <a:ext cx="4506926" cy="2916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524531" y="2201202"/>
            <a:ext cx="25886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Keep It Simple</a:t>
            </a:r>
            <a:r>
              <a:rPr lang="is-IS" sz="2700" dirty="0"/>
              <a:t>…</a:t>
            </a:r>
            <a:endParaRPr lang="en-US" sz="2700" dirty="0"/>
          </a:p>
        </p:txBody>
      </p:sp>
      <p:sp>
        <p:nvSpPr>
          <p:cNvPr id="7" name="TextBox 6"/>
          <p:cNvSpPr txBox="1"/>
          <p:nvPr/>
        </p:nvSpPr>
        <p:spPr>
          <a:xfrm>
            <a:off x="7502398" y="5139278"/>
            <a:ext cx="273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/>
              <a:t>As </a:t>
            </a:r>
            <a:r>
              <a:rPr lang="is-IS" sz="2400" dirty="0"/>
              <a:t>Long As Possible.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0:36:00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1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2</a:t>
            </a:r>
            <a:r>
              <a:rPr lang="en-GB" dirty="0" smtClean="0"/>
              <a:t>0</a:t>
            </a:r>
            <a:r>
              <a:rPr lang="en-GB" dirty="0"/>
              <a:t>: K.I.S.A.L.A.P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pPr lvl="1"/>
            <a:r>
              <a:rPr lang="en-US" sz="1800" dirty="0"/>
              <a:t>Balance YAGNI vs Product Capability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Cost of putting off complexity vs Technical Debt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Reworking a prototype for Production Readiness &gt; Rewriting from scratch?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Don’t forget the end-game</a:t>
            </a:r>
          </a:p>
          <a:p>
            <a:pPr lvl="2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611109" y="1044929"/>
            <a:ext cx="129541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GB" sz="405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405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55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56" y="1587632"/>
            <a:ext cx="6438558" cy="4941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217110" y="1402792"/>
            <a:ext cx="4475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1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/>
              <a:t>The Original 10 Things: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1 – Have Coding Standards</a:t>
            </a:r>
          </a:p>
          <a:p>
            <a:r>
              <a:rPr lang="en-US" sz="2100" dirty="0"/>
              <a:t>2 – Have Process &amp; Automation</a:t>
            </a:r>
          </a:p>
          <a:p>
            <a:r>
              <a:rPr lang="en-US" sz="2100" dirty="0"/>
              <a:t>3 – Use Personas</a:t>
            </a:r>
          </a:p>
          <a:p>
            <a:r>
              <a:rPr lang="en-US" sz="2100" dirty="0"/>
              <a:t>4 – Use Sketches</a:t>
            </a:r>
          </a:p>
          <a:p>
            <a:r>
              <a:rPr lang="en-US" sz="2100" dirty="0"/>
              <a:t>5 – </a:t>
            </a:r>
            <a:r>
              <a:rPr lang="en-US" sz="2100" dirty="0" err="1"/>
              <a:t>NuGet</a:t>
            </a:r>
            <a:r>
              <a:rPr lang="en-US" sz="2100" dirty="0"/>
              <a:t> all the things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6 – Handle Tech Debt</a:t>
            </a:r>
          </a:p>
          <a:p>
            <a:r>
              <a:rPr lang="en-US" sz="2100" dirty="0"/>
              <a:t>7 – Use MDDs &amp; POCs</a:t>
            </a:r>
          </a:p>
          <a:p>
            <a:r>
              <a:rPr lang="en-US" sz="2100" dirty="0"/>
              <a:t>8 – Drive Sprint Planning</a:t>
            </a:r>
          </a:p>
          <a:p>
            <a:r>
              <a:rPr lang="en-US" sz="2100" dirty="0"/>
              <a:t>9 – Listen, Appraise &amp; Decide</a:t>
            </a:r>
          </a:p>
          <a:p>
            <a:r>
              <a:rPr lang="en-US" sz="2100" dirty="0"/>
              <a:t>10 – Learn &amp; Share Continually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0:40:00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0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/>
              <a:t>The NEW 10 Things:</a:t>
            </a:r>
          </a:p>
          <a:p>
            <a:endParaRPr lang="en-US" sz="2100" dirty="0"/>
          </a:p>
          <a:p>
            <a:r>
              <a:rPr lang="en-US" sz="2100" dirty="0"/>
              <a:t>11 </a:t>
            </a:r>
            <a:r>
              <a:rPr lang="en-US" sz="2100" dirty="0"/>
              <a:t>– </a:t>
            </a:r>
            <a:r>
              <a:rPr lang="en-US" sz="2100" dirty="0"/>
              <a:t>Breakdown Requirements</a:t>
            </a:r>
          </a:p>
          <a:p>
            <a:r>
              <a:rPr lang="en-US" sz="2100" dirty="0"/>
              <a:t>12 </a:t>
            </a:r>
            <a:r>
              <a:rPr lang="en-US" sz="2100" dirty="0"/>
              <a:t>– </a:t>
            </a:r>
            <a:r>
              <a:rPr lang="en-US" sz="2100" dirty="0"/>
              <a:t>Instrument your Software</a:t>
            </a:r>
          </a:p>
          <a:p>
            <a:r>
              <a:rPr lang="en-US" sz="2100" dirty="0"/>
              <a:t>13 </a:t>
            </a:r>
            <a:r>
              <a:rPr lang="en-US" sz="2100" dirty="0"/>
              <a:t>– </a:t>
            </a:r>
            <a:r>
              <a:rPr lang="en-US" sz="2100" dirty="0"/>
              <a:t>Benchmark your Software</a:t>
            </a:r>
          </a:p>
          <a:p>
            <a:r>
              <a:rPr lang="en-US" sz="2100" dirty="0"/>
              <a:t>14 </a:t>
            </a:r>
            <a:r>
              <a:rPr lang="en-US" sz="2100" dirty="0"/>
              <a:t>– </a:t>
            </a:r>
            <a:r>
              <a:rPr lang="en-US" sz="2100" dirty="0"/>
              <a:t>Track your Technical Debt</a:t>
            </a:r>
          </a:p>
          <a:p>
            <a:r>
              <a:rPr lang="en-US" sz="2100" dirty="0"/>
              <a:t>15 </a:t>
            </a:r>
            <a:r>
              <a:rPr lang="en-US" sz="2100" dirty="0"/>
              <a:t>– </a:t>
            </a:r>
            <a:r>
              <a:rPr lang="en-US" sz="2100" dirty="0"/>
              <a:t>Ensure Production Ready</a:t>
            </a:r>
            <a:endParaRPr lang="en-US" sz="21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16 </a:t>
            </a:r>
            <a:r>
              <a:rPr lang="en-US" sz="2100" dirty="0"/>
              <a:t>– </a:t>
            </a:r>
            <a:r>
              <a:rPr lang="en-US" sz="2100" dirty="0"/>
              <a:t>Step </a:t>
            </a:r>
            <a:r>
              <a:rPr lang="en-US" sz="2100" b="1" i="1" u="sng" dirty="0"/>
              <a:t>away</a:t>
            </a:r>
            <a:r>
              <a:rPr lang="en-US" sz="2100" dirty="0"/>
              <a:t> from the Shiny</a:t>
            </a:r>
          </a:p>
          <a:p>
            <a:r>
              <a:rPr lang="en-US" sz="2100" dirty="0"/>
              <a:t>17 </a:t>
            </a:r>
            <a:r>
              <a:rPr lang="en-US" sz="2100" dirty="0"/>
              <a:t>– </a:t>
            </a:r>
            <a:r>
              <a:rPr lang="en-US" sz="2100" dirty="0"/>
              <a:t>Security is never optional</a:t>
            </a:r>
          </a:p>
          <a:p>
            <a:r>
              <a:rPr lang="en-US" sz="2100" dirty="0"/>
              <a:t>18 </a:t>
            </a:r>
            <a:r>
              <a:rPr lang="en-US" sz="2100" dirty="0"/>
              <a:t>– </a:t>
            </a:r>
            <a:r>
              <a:rPr lang="en-US" sz="2100" dirty="0"/>
              <a:t>Have Clean Code sessions</a:t>
            </a:r>
          </a:p>
          <a:p>
            <a:r>
              <a:rPr lang="en-US" sz="2100" dirty="0"/>
              <a:t>19 </a:t>
            </a:r>
            <a:r>
              <a:rPr lang="en-US" sz="2100" dirty="0"/>
              <a:t>– </a:t>
            </a:r>
            <a:r>
              <a:rPr lang="en-US" sz="2100" dirty="0"/>
              <a:t>Translate work into money</a:t>
            </a:r>
          </a:p>
          <a:p>
            <a:r>
              <a:rPr lang="en-US" sz="2100" dirty="0"/>
              <a:t>20 </a:t>
            </a:r>
            <a:r>
              <a:rPr lang="en-US" sz="2100" dirty="0"/>
              <a:t>– </a:t>
            </a:r>
            <a:r>
              <a:rPr lang="en-US" sz="2100" dirty="0"/>
              <a:t>Keep It Simple</a:t>
            </a:r>
            <a:r>
              <a:rPr lang="mr-IN" sz="2100" dirty="0"/>
              <a:t>…</a:t>
            </a:r>
            <a:r>
              <a:rPr lang="en-GB" sz="2100" dirty="0"/>
              <a:t> </a:t>
            </a:r>
            <a:br>
              <a:rPr lang="en-GB" sz="2100" dirty="0"/>
            </a:br>
            <a:r>
              <a:rPr lang="en-GB" sz="2100" dirty="0"/>
              <a:t>	               As Long As Possible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41341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0 </a:t>
            </a:r>
            <a:r>
              <a:rPr lang="en-US" dirty="0" smtClean="0"/>
              <a:t>things…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457651">
            <a:off x="4031865" y="402572"/>
            <a:ext cx="1451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21 X</a:t>
            </a:r>
            <a:endParaRPr lang="en-GB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53959" y="2632694"/>
            <a:ext cx="668409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8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 Confident!</a:t>
            </a:r>
            <a:endParaRPr lang="en-GB" sz="8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78265" y="4780084"/>
            <a:ext cx="29993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8700"/>
            <a:ext cx="9144000" cy="4777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968607">
            <a:off x="1699668" y="480578"/>
            <a:ext cx="29993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292857">
            <a:off x="7558387" y="778626"/>
            <a:ext cx="297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#21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79978">
            <a:off x="7328580" y="1539184"/>
            <a:ext cx="2939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Be Confident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1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7305260" y="6413753"/>
            <a:ext cx="3180509" cy="339152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teespring.com</a:t>
            </a:r>
            <a:r>
              <a:rPr lang="en-US" dirty="0" smtClean="0"/>
              <a:t>/</a:t>
            </a:r>
            <a:r>
              <a:rPr lang="en-US" dirty="0" err="1" smtClean="0"/>
              <a:t>bamftechnicallead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8700"/>
            <a:ext cx="9144000" cy="47777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968607">
            <a:off x="1699668" y="480578"/>
            <a:ext cx="29993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92857">
            <a:off x="7558387" y="778626"/>
            <a:ext cx="297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#21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1279978">
            <a:off x="7328580" y="1539184"/>
            <a:ext cx="2939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Be Confident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2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98601"/>
            <a:ext cx="9144000" cy="385762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Badass.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69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30401" y="252637"/>
            <a:ext cx="3720890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9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venir Black Oblique"/>
                <a:cs typeface="Avenir Black Oblique"/>
              </a:rPr>
              <a:t>?</a:t>
            </a:r>
            <a:endParaRPr lang="en-GB" sz="49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venir Black Oblique"/>
              <a:cs typeface="Avenir Black Obliq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66371" y="18846"/>
            <a:ext cx="112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0:45:00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6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80511"/>
            <a:ext cx="7772400" cy="3119940"/>
          </a:xfrm>
        </p:spPr>
        <p:txBody>
          <a:bodyPr>
            <a:normAutofit/>
          </a:bodyPr>
          <a:lstStyle/>
          <a:p>
            <a:r>
              <a:rPr lang="en-US" dirty="0" smtClean="0"/>
              <a:t>So you want to be a </a:t>
            </a:r>
            <a:br>
              <a:rPr lang="en-US" dirty="0" smtClean="0"/>
            </a:br>
            <a:r>
              <a:rPr lang="en-US" sz="6600" dirty="0">
                <a:latin typeface="Braggadocio"/>
                <a:cs typeface="Braggadocio"/>
              </a:rPr>
              <a:t>Tech Lead</a:t>
            </a:r>
            <a:r>
              <a:rPr lang="en-US" sz="5300" dirty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sz="4500" dirty="0"/>
              <a:t>10 things you need to do.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Joel Hammond-Turner</a:t>
            </a:r>
            <a:br>
              <a:rPr lang="en-US" dirty="0" smtClean="0"/>
            </a:br>
            <a:r>
              <a:rPr lang="en-US" sz="1700" dirty="0"/>
              <a:t>e: </a:t>
            </a:r>
            <a:r>
              <a:rPr lang="en-US" sz="1700" dirty="0" err="1"/>
              <a:t>joel@hammond-turner.org.uk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w: </a:t>
            </a:r>
            <a:r>
              <a:rPr lang="en-US" sz="1700" dirty="0" err="1"/>
              <a:t>www.hammond-turner.org.uk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t: @</a:t>
            </a:r>
            <a:r>
              <a:rPr lang="en-US" sz="1700" dirty="0" err="1"/>
              <a:t>Rammesses</a:t>
            </a:r>
            <a:r>
              <a:rPr lang="en-US" sz="1700" dirty="0"/>
              <a:t/>
            </a:r>
            <a:br>
              <a:rPr lang="en-US" sz="1700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457651">
            <a:off x="5577267" y="3716279"/>
            <a:ext cx="10374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21 X</a:t>
            </a:r>
            <a:endParaRPr lang="en-GB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714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Tech Lead responsibility</a:t>
            </a:r>
          </a:p>
          <a:p>
            <a:pPr lvl="1"/>
            <a:r>
              <a:rPr lang="en-US" dirty="0" smtClean="0"/>
              <a:t>From the start</a:t>
            </a:r>
          </a:p>
          <a:p>
            <a:pPr lvl="1"/>
            <a:r>
              <a:rPr lang="en-US" dirty="0" smtClean="0"/>
              <a:t>Constantly Maintained</a:t>
            </a:r>
          </a:p>
          <a:p>
            <a:pPr lvl="2"/>
            <a:r>
              <a:rPr lang="en-US" dirty="0" smtClean="0"/>
              <a:t>Broken builds / failing tests are not acceptable</a:t>
            </a:r>
          </a:p>
          <a:p>
            <a:pPr lvl="1"/>
            <a:endParaRPr lang="en-US" dirty="0"/>
          </a:p>
          <a:p>
            <a:r>
              <a:rPr lang="en-US" dirty="0" smtClean="0"/>
              <a:t>Release Management</a:t>
            </a:r>
          </a:p>
          <a:p>
            <a:pPr lvl="1"/>
            <a:r>
              <a:rPr lang="en-US" dirty="0" err="1" smtClean="0"/>
              <a:t>OctopusDeploy</a:t>
            </a:r>
            <a:endParaRPr lang="en-US" dirty="0" smtClean="0"/>
          </a:p>
          <a:p>
            <a:pPr lvl="2"/>
            <a:r>
              <a:rPr lang="en-US" dirty="0"/>
              <a:t>One-</a:t>
            </a:r>
            <a:r>
              <a:rPr lang="en-US" dirty="0" smtClean="0"/>
              <a:t>click</a:t>
            </a:r>
          </a:p>
          <a:p>
            <a:pPr lvl="2"/>
            <a:r>
              <a:rPr lang="en-US" dirty="0" smtClean="0"/>
              <a:t>Desktop builds are evil</a:t>
            </a:r>
          </a:p>
          <a:p>
            <a:pPr lvl="1"/>
            <a:r>
              <a:rPr lang="en-US" dirty="0" smtClean="0"/>
              <a:t>DBs are STILL a problem.</a:t>
            </a:r>
          </a:p>
          <a:p>
            <a:pPr lvl="2"/>
            <a:r>
              <a:rPr lang="en-US" dirty="0" err="1" smtClean="0"/>
              <a:t>Redgate</a:t>
            </a:r>
            <a:r>
              <a:rPr lang="en-US" dirty="0" smtClean="0"/>
              <a:t>  &amp;  </a:t>
            </a:r>
            <a:r>
              <a:rPr lang="en-US" dirty="0" err="1" smtClean="0"/>
              <a:t>OctopusDeploy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7734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217110" y="1402792"/>
            <a:ext cx="4475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971" y="5296182"/>
            <a:ext cx="1277226" cy="8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60500"/>
            <a:ext cx="9144000" cy="391885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Business Analyst?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latin typeface="Braggadocio"/>
                <a:cs typeface="Braggadocio"/>
              </a:rPr>
              <a:t>Tech Lead</a:t>
            </a:r>
            <a:r>
              <a:rPr lang="en-US" sz="3200" dirty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08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15629</TotalTime>
  <Words>1959</Words>
  <Application>Microsoft Macintosh PowerPoint</Application>
  <PresentationFormat>Widescreen</PresentationFormat>
  <Paragraphs>754</Paragraphs>
  <Slides>77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Avenir Black Oblique</vt:lpstr>
      <vt:lpstr>Braggadocio</vt:lpstr>
      <vt:lpstr>Calibri</vt:lpstr>
      <vt:lpstr>Gill Sans MT</vt:lpstr>
      <vt:lpstr>Mangal</vt:lpstr>
      <vt:lpstr>Wingdings</vt:lpstr>
      <vt:lpstr>Arial</vt:lpstr>
      <vt:lpstr>Office Theme</vt:lpstr>
      <vt:lpstr>So you want to be a  Tech Lead?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 11: …</vt:lpstr>
      <vt:lpstr>Thing 11: Break down your Requirements</vt:lpstr>
      <vt:lpstr>Thing 11: Break down your Requirements</vt:lpstr>
      <vt:lpstr>Thing 12: Instrumentation</vt:lpstr>
      <vt:lpstr>Thing 12: Instrumentation</vt:lpstr>
      <vt:lpstr>Thing 12: Instrumentation</vt:lpstr>
      <vt:lpstr>Thing 12: Instrumentation</vt:lpstr>
      <vt:lpstr>Thing 13: …</vt:lpstr>
      <vt:lpstr>Thing 3: Benchmark Performance</vt:lpstr>
      <vt:lpstr>Thing 13: Benchmark Performance</vt:lpstr>
      <vt:lpstr>Thing 13: Benchmark Performance</vt:lpstr>
      <vt:lpstr>Thing 14: …</vt:lpstr>
      <vt:lpstr>Thing 14: Track your Technical Debt</vt:lpstr>
      <vt:lpstr>Thing 15: …</vt:lpstr>
      <vt:lpstr>Thing 15: Production Readiness</vt:lpstr>
      <vt:lpstr>Thing 16: …</vt:lpstr>
      <vt:lpstr>Thing 16: Step away from the Shiny thing…</vt:lpstr>
      <vt:lpstr>Thing 17: Security, Security, Security</vt:lpstr>
      <vt:lpstr>Thing 17: Security, Security, Security</vt:lpstr>
      <vt:lpstr>Thing 18: Clean Code Sessions</vt:lpstr>
      <vt:lpstr>Thing 18: Clean Code Sessions</vt:lpstr>
      <vt:lpstr>Thing 19: It’s all about the money…</vt:lpstr>
      <vt:lpstr>Thing 19: It’s all about the money…</vt:lpstr>
      <vt:lpstr>Thing 20: K.I.S.A.L.A.P</vt:lpstr>
      <vt:lpstr>Thing 20: K.I.S.A.L.A.P</vt:lpstr>
      <vt:lpstr>In Summary</vt:lpstr>
      <vt:lpstr>In Summary</vt:lpstr>
      <vt:lpstr>20 things…</vt:lpstr>
      <vt:lpstr>PowerPoint Presentation</vt:lpstr>
      <vt:lpstr>PowerPoint Presentation</vt:lpstr>
      <vt:lpstr>PowerPoint Presentation</vt:lpstr>
      <vt:lpstr>Questions?</vt:lpstr>
      <vt:lpstr>So you want to be a  Tech Lead?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Hammond-Turner</dc:creator>
  <cp:lastModifiedBy>Joel Hammond-Turner</cp:lastModifiedBy>
  <cp:revision>86</cp:revision>
  <cp:lastPrinted>2014-09-04T20:07:32Z</cp:lastPrinted>
  <dcterms:created xsi:type="dcterms:W3CDTF">2014-08-11T21:09:20Z</dcterms:created>
  <dcterms:modified xsi:type="dcterms:W3CDTF">2017-05-08T17:48:25Z</dcterms:modified>
</cp:coreProperties>
</file>